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3" r:id="rId3"/>
    <p:sldId id="257" r:id="rId4"/>
    <p:sldId id="258" r:id="rId5"/>
    <p:sldId id="301" r:id="rId6"/>
    <p:sldId id="259" r:id="rId7"/>
    <p:sldId id="260" r:id="rId8"/>
    <p:sldId id="302" r:id="rId9"/>
    <p:sldId id="303" r:id="rId10"/>
    <p:sldId id="304" r:id="rId11"/>
    <p:sldId id="305"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 id="319" r:id="rId25"/>
    <p:sldId id="320" r:id="rId26"/>
    <p:sldId id="321" r:id="rId27"/>
    <p:sldId id="322" r:id="rId28"/>
    <p:sldId id="323" r:id="rId29"/>
    <p:sldId id="324" r:id="rId30"/>
    <p:sldId id="325" r:id="rId31"/>
    <p:sldId id="326" r:id="rId32"/>
    <p:sldId id="327" r:id="rId33"/>
    <p:sldId id="328" r:id="rId34"/>
    <p:sldId id="329" r:id="rId35"/>
    <p:sldId id="330" r:id="rId36"/>
    <p:sldId id="331"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70" d="100"/>
          <a:sy n="70" d="100"/>
        </p:scale>
        <p:origin x="1164" y="7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DE5D5F0B-B4F0-6142-918A-A04A26FE1229}" type="datetimeFigureOut">
              <a:rPr lang="en-US" smtClean="0"/>
              <a:t>7/17/2017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727D39-2D81-AE46-8C01-FD5A56CD8243}" type="slidenum">
              <a:rPr lang="en-US" smtClean="0"/>
              <a:t>‹#›</a:t>
            </a:fld>
            <a:endParaRPr lang="en-US"/>
          </a:p>
        </p:txBody>
      </p:sp>
    </p:spTree>
    <p:extLst>
      <p:ext uri="{BB962C8B-B14F-4D97-AF65-F5344CB8AC3E}">
        <p14:creationId xmlns:p14="http://schemas.microsoft.com/office/powerpoint/2010/main" val="3432840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DE5D5F0B-B4F0-6142-918A-A04A26FE1229}" type="datetimeFigureOut">
              <a:rPr lang="en-US" smtClean="0"/>
              <a:t>7/17/2017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727D39-2D81-AE46-8C01-FD5A56CD8243}" type="slidenum">
              <a:rPr lang="en-US" smtClean="0"/>
              <a:t>‹#›</a:t>
            </a:fld>
            <a:endParaRPr lang="en-US"/>
          </a:p>
        </p:txBody>
      </p:sp>
    </p:spTree>
    <p:extLst>
      <p:ext uri="{BB962C8B-B14F-4D97-AF65-F5344CB8AC3E}">
        <p14:creationId xmlns:p14="http://schemas.microsoft.com/office/powerpoint/2010/main" val="4221161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DE5D5F0B-B4F0-6142-918A-A04A26FE1229}" type="datetimeFigureOut">
              <a:rPr lang="en-US" smtClean="0"/>
              <a:t>7/17/2017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727D39-2D81-AE46-8C01-FD5A56CD8243}" type="slidenum">
              <a:rPr lang="en-US" smtClean="0"/>
              <a:t>‹#›</a:t>
            </a:fld>
            <a:endParaRPr lang="en-US"/>
          </a:p>
        </p:txBody>
      </p:sp>
    </p:spTree>
    <p:extLst>
      <p:ext uri="{BB962C8B-B14F-4D97-AF65-F5344CB8AC3E}">
        <p14:creationId xmlns:p14="http://schemas.microsoft.com/office/powerpoint/2010/main" val="1176441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DE5D5F0B-B4F0-6142-918A-A04A26FE1229}" type="datetimeFigureOut">
              <a:rPr lang="en-US" smtClean="0"/>
              <a:t>7/17/2017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727D39-2D81-AE46-8C01-FD5A56CD8243}" type="slidenum">
              <a:rPr lang="en-US" smtClean="0"/>
              <a:t>‹#›</a:t>
            </a:fld>
            <a:endParaRPr lang="en-US"/>
          </a:p>
        </p:txBody>
      </p:sp>
    </p:spTree>
    <p:extLst>
      <p:ext uri="{BB962C8B-B14F-4D97-AF65-F5344CB8AC3E}">
        <p14:creationId xmlns:p14="http://schemas.microsoft.com/office/powerpoint/2010/main" val="906987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DE5D5F0B-B4F0-6142-918A-A04A26FE1229}" type="datetimeFigureOut">
              <a:rPr lang="en-US" smtClean="0"/>
              <a:t>7/17/2017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727D39-2D81-AE46-8C01-FD5A56CD8243}" type="slidenum">
              <a:rPr lang="en-US" smtClean="0"/>
              <a:t>‹#›</a:t>
            </a:fld>
            <a:endParaRPr lang="en-US"/>
          </a:p>
        </p:txBody>
      </p:sp>
    </p:spTree>
    <p:extLst>
      <p:ext uri="{BB962C8B-B14F-4D97-AF65-F5344CB8AC3E}">
        <p14:creationId xmlns:p14="http://schemas.microsoft.com/office/powerpoint/2010/main" val="4102266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DE5D5F0B-B4F0-6142-918A-A04A26FE1229}" type="datetimeFigureOut">
              <a:rPr lang="en-US" smtClean="0"/>
              <a:t>7/17/2017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727D39-2D81-AE46-8C01-FD5A56CD8243}" type="slidenum">
              <a:rPr lang="en-US" smtClean="0"/>
              <a:t>‹#›</a:t>
            </a:fld>
            <a:endParaRPr lang="en-US"/>
          </a:p>
        </p:txBody>
      </p:sp>
    </p:spTree>
    <p:extLst>
      <p:ext uri="{BB962C8B-B14F-4D97-AF65-F5344CB8AC3E}">
        <p14:creationId xmlns:p14="http://schemas.microsoft.com/office/powerpoint/2010/main" val="101494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DE5D5F0B-B4F0-6142-918A-A04A26FE1229}" type="datetimeFigureOut">
              <a:rPr lang="en-US" smtClean="0"/>
              <a:t>7/17/2017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727D39-2D81-AE46-8C01-FD5A56CD8243}" type="slidenum">
              <a:rPr lang="en-US" smtClean="0"/>
              <a:t>‹#›</a:t>
            </a:fld>
            <a:endParaRPr lang="en-US"/>
          </a:p>
        </p:txBody>
      </p:sp>
    </p:spTree>
    <p:extLst>
      <p:ext uri="{BB962C8B-B14F-4D97-AF65-F5344CB8AC3E}">
        <p14:creationId xmlns:p14="http://schemas.microsoft.com/office/powerpoint/2010/main" val="83685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DE5D5F0B-B4F0-6142-918A-A04A26FE1229}" type="datetimeFigureOut">
              <a:rPr lang="en-US" smtClean="0"/>
              <a:t>7/17/2017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727D39-2D81-AE46-8C01-FD5A56CD8243}" type="slidenum">
              <a:rPr lang="en-US" smtClean="0"/>
              <a:t>‹#›</a:t>
            </a:fld>
            <a:endParaRPr lang="en-US"/>
          </a:p>
        </p:txBody>
      </p:sp>
    </p:spTree>
    <p:extLst>
      <p:ext uri="{BB962C8B-B14F-4D97-AF65-F5344CB8AC3E}">
        <p14:creationId xmlns:p14="http://schemas.microsoft.com/office/powerpoint/2010/main" val="364853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5D5F0B-B4F0-6142-918A-A04A26FE1229}" type="datetimeFigureOut">
              <a:rPr lang="en-US" smtClean="0"/>
              <a:t>7/17/2017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727D39-2D81-AE46-8C01-FD5A56CD8243}" type="slidenum">
              <a:rPr lang="en-US" smtClean="0"/>
              <a:t>‹#›</a:t>
            </a:fld>
            <a:endParaRPr lang="en-US"/>
          </a:p>
        </p:txBody>
      </p:sp>
    </p:spTree>
    <p:extLst>
      <p:ext uri="{BB962C8B-B14F-4D97-AF65-F5344CB8AC3E}">
        <p14:creationId xmlns:p14="http://schemas.microsoft.com/office/powerpoint/2010/main" val="5077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DE5D5F0B-B4F0-6142-918A-A04A26FE1229}" type="datetimeFigureOut">
              <a:rPr lang="en-US" smtClean="0"/>
              <a:t>7/17/2017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727D39-2D81-AE46-8C01-FD5A56CD8243}" type="slidenum">
              <a:rPr lang="en-US" smtClean="0"/>
              <a:t>‹#›</a:t>
            </a:fld>
            <a:endParaRPr lang="en-US"/>
          </a:p>
        </p:txBody>
      </p:sp>
    </p:spTree>
    <p:extLst>
      <p:ext uri="{BB962C8B-B14F-4D97-AF65-F5344CB8AC3E}">
        <p14:creationId xmlns:p14="http://schemas.microsoft.com/office/powerpoint/2010/main" val="1798815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DE5D5F0B-B4F0-6142-918A-A04A26FE1229}" type="datetimeFigureOut">
              <a:rPr lang="en-US" smtClean="0"/>
              <a:t>7/17/2017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727D39-2D81-AE46-8C01-FD5A56CD8243}" type="slidenum">
              <a:rPr lang="en-US" smtClean="0"/>
              <a:t>‹#›</a:t>
            </a:fld>
            <a:endParaRPr lang="en-US"/>
          </a:p>
        </p:txBody>
      </p:sp>
    </p:spTree>
    <p:extLst>
      <p:ext uri="{BB962C8B-B14F-4D97-AF65-F5344CB8AC3E}">
        <p14:creationId xmlns:p14="http://schemas.microsoft.com/office/powerpoint/2010/main" val="562897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5D5F0B-B4F0-6142-918A-A04A26FE1229}" type="datetimeFigureOut">
              <a:rPr lang="en-US" smtClean="0"/>
              <a:t>7/17/2017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727D39-2D81-AE46-8C01-FD5A56CD8243}" type="slidenum">
              <a:rPr lang="en-US" smtClean="0"/>
              <a:t>‹#›</a:t>
            </a:fld>
            <a:endParaRPr lang="en-US"/>
          </a:p>
        </p:txBody>
      </p:sp>
    </p:spTree>
    <p:extLst>
      <p:ext uri="{BB962C8B-B14F-4D97-AF65-F5344CB8AC3E}">
        <p14:creationId xmlns:p14="http://schemas.microsoft.com/office/powerpoint/2010/main" val="29648303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5361" y="279521"/>
            <a:ext cx="7772400" cy="897371"/>
          </a:xfrm>
        </p:spPr>
        <p:txBody>
          <a:bodyPr>
            <a:normAutofit fontScale="90000"/>
          </a:bodyPr>
          <a:lstStyle/>
          <a:p>
            <a:r>
              <a:rPr lang="en-US" dirty="0" smtClean="0">
                <a:solidFill>
                  <a:srgbClr val="008000"/>
                </a:solidFill>
                <a:latin typeface="Arial"/>
                <a:cs typeface="Arial"/>
              </a:rPr>
              <a:t>Rates of Reaction</a:t>
            </a:r>
            <a:br>
              <a:rPr lang="en-US" dirty="0" smtClean="0">
                <a:solidFill>
                  <a:srgbClr val="008000"/>
                </a:solidFill>
                <a:latin typeface="Arial"/>
                <a:cs typeface="Arial"/>
              </a:rPr>
            </a:br>
            <a:endParaRPr lang="en-US" sz="2400" dirty="0">
              <a:solidFill>
                <a:srgbClr val="008000"/>
              </a:solidFill>
              <a:latin typeface="Arial"/>
              <a:cs typeface="Arial"/>
            </a:endParaRPr>
          </a:p>
        </p:txBody>
      </p:sp>
      <p:sp>
        <p:nvSpPr>
          <p:cNvPr id="3" name="Rectangle 2"/>
          <p:cNvSpPr/>
          <p:nvPr/>
        </p:nvSpPr>
        <p:spPr>
          <a:xfrm>
            <a:off x="784538" y="1108079"/>
            <a:ext cx="7881345" cy="5398400"/>
          </a:xfrm>
          <a:prstGeom prst="rect">
            <a:avLst/>
          </a:prstGeom>
        </p:spPr>
        <p:txBody>
          <a:bodyPr wrap="square">
            <a:spAutoFit/>
          </a:bodyPr>
          <a:lstStyle/>
          <a:p>
            <a:pPr>
              <a:lnSpc>
                <a:spcPct val="120000"/>
              </a:lnSpc>
            </a:pPr>
            <a:r>
              <a:rPr lang="en-US" sz="2400" b="1" dirty="0">
                <a:latin typeface="Arial"/>
                <a:cs typeface="Arial"/>
              </a:rPr>
              <a:t>Reaction Rates</a:t>
            </a:r>
          </a:p>
          <a:p>
            <a:pPr marL="342900" indent="-342900">
              <a:lnSpc>
                <a:spcPct val="120000"/>
              </a:lnSpc>
              <a:buFontTx/>
              <a:buChar char="-"/>
            </a:pPr>
            <a:r>
              <a:rPr lang="en-US" sz="2400" dirty="0" smtClean="0">
                <a:latin typeface="Arial"/>
                <a:cs typeface="Arial"/>
              </a:rPr>
              <a:t>Definition </a:t>
            </a:r>
            <a:r>
              <a:rPr lang="en-US" sz="2400" dirty="0">
                <a:latin typeface="Arial"/>
                <a:cs typeface="Arial"/>
              </a:rPr>
              <a:t>of Reaction </a:t>
            </a:r>
            <a:r>
              <a:rPr lang="en-US" sz="2400" dirty="0" smtClean="0">
                <a:latin typeface="Arial"/>
                <a:cs typeface="Arial"/>
              </a:rPr>
              <a:t>Rate</a:t>
            </a:r>
          </a:p>
          <a:p>
            <a:pPr marL="342900" indent="-342900">
              <a:lnSpc>
                <a:spcPct val="120000"/>
              </a:lnSpc>
              <a:buFontTx/>
              <a:buChar char="-"/>
            </a:pPr>
            <a:r>
              <a:rPr lang="en-US" sz="2400" dirty="0" smtClean="0">
                <a:latin typeface="Arial"/>
                <a:cs typeface="Arial"/>
              </a:rPr>
              <a:t>Experimental </a:t>
            </a:r>
            <a:r>
              <a:rPr lang="en-US" sz="2400" dirty="0">
                <a:latin typeface="Arial"/>
                <a:cs typeface="Arial"/>
              </a:rPr>
              <a:t>Determination of </a:t>
            </a:r>
            <a:r>
              <a:rPr lang="en-US" sz="2400" dirty="0" smtClean="0">
                <a:latin typeface="Arial"/>
                <a:cs typeface="Arial"/>
              </a:rPr>
              <a:t>Rate</a:t>
            </a:r>
          </a:p>
          <a:p>
            <a:pPr marL="342900" indent="-342900">
              <a:lnSpc>
                <a:spcPct val="120000"/>
              </a:lnSpc>
              <a:buFontTx/>
              <a:buChar char="-"/>
            </a:pPr>
            <a:r>
              <a:rPr lang="en-US" sz="2400" dirty="0" smtClean="0">
                <a:latin typeface="Arial"/>
                <a:cs typeface="Arial"/>
              </a:rPr>
              <a:t>Dependence </a:t>
            </a:r>
            <a:r>
              <a:rPr lang="en-US" sz="2400" dirty="0">
                <a:latin typeface="Arial"/>
                <a:cs typeface="Arial"/>
              </a:rPr>
              <a:t>of Rate on </a:t>
            </a:r>
            <a:r>
              <a:rPr lang="en-US" sz="2400" dirty="0" smtClean="0">
                <a:latin typeface="Arial"/>
                <a:cs typeface="Arial"/>
              </a:rPr>
              <a:t>Concentration</a:t>
            </a:r>
          </a:p>
          <a:p>
            <a:pPr marL="342900" indent="-342900">
              <a:lnSpc>
                <a:spcPct val="120000"/>
              </a:lnSpc>
              <a:buFontTx/>
              <a:buChar char="-"/>
            </a:pPr>
            <a:r>
              <a:rPr lang="en-US" sz="2400" dirty="0" smtClean="0">
                <a:latin typeface="Arial"/>
                <a:cs typeface="Arial"/>
              </a:rPr>
              <a:t>Change </a:t>
            </a:r>
            <a:r>
              <a:rPr lang="en-US" sz="2400" dirty="0">
                <a:latin typeface="Arial"/>
                <a:cs typeface="Arial"/>
              </a:rPr>
              <a:t>of Concentration with </a:t>
            </a:r>
            <a:r>
              <a:rPr lang="en-US" sz="2400" dirty="0" smtClean="0">
                <a:latin typeface="Arial"/>
                <a:cs typeface="Arial"/>
              </a:rPr>
              <a:t>Time</a:t>
            </a:r>
          </a:p>
          <a:p>
            <a:pPr marL="342900" indent="-342900">
              <a:lnSpc>
                <a:spcPct val="120000"/>
              </a:lnSpc>
              <a:buFontTx/>
              <a:buChar char="-"/>
            </a:pPr>
            <a:r>
              <a:rPr lang="en-US" sz="2400" dirty="0" smtClean="0">
                <a:latin typeface="Arial"/>
                <a:cs typeface="Arial"/>
              </a:rPr>
              <a:t>Temperature </a:t>
            </a:r>
            <a:r>
              <a:rPr lang="en-US" sz="2400" dirty="0">
                <a:latin typeface="Arial"/>
                <a:cs typeface="Arial"/>
              </a:rPr>
              <a:t>and Rate; Collision </a:t>
            </a:r>
            <a:r>
              <a:rPr lang="en-US" sz="2400" dirty="0" smtClean="0">
                <a:latin typeface="Arial"/>
                <a:cs typeface="Arial"/>
              </a:rPr>
              <a:t>and Transition</a:t>
            </a:r>
            <a:r>
              <a:rPr lang="en-US" sz="2400" dirty="0">
                <a:latin typeface="Arial"/>
                <a:cs typeface="Arial"/>
              </a:rPr>
              <a:t>-State </a:t>
            </a:r>
            <a:r>
              <a:rPr lang="en-US" sz="2400" dirty="0" smtClean="0">
                <a:latin typeface="Arial"/>
                <a:cs typeface="Arial"/>
              </a:rPr>
              <a:t>Theories</a:t>
            </a:r>
          </a:p>
          <a:p>
            <a:pPr marL="342900" indent="-342900">
              <a:lnSpc>
                <a:spcPct val="120000"/>
              </a:lnSpc>
              <a:buFontTx/>
              <a:buChar char="-"/>
            </a:pPr>
            <a:r>
              <a:rPr lang="en-US" sz="2400" dirty="0" smtClean="0">
                <a:latin typeface="Arial"/>
                <a:cs typeface="Arial"/>
              </a:rPr>
              <a:t>Arrhenius </a:t>
            </a:r>
            <a:r>
              <a:rPr lang="en-US" sz="2400" dirty="0">
                <a:latin typeface="Arial"/>
                <a:cs typeface="Arial"/>
              </a:rPr>
              <a:t>Equation</a:t>
            </a:r>
          </a:p>
          <a:p>
            <a:pPr>
              <a:lnSpc>
                <a:spcPct val="120000"/>
              </a:lnSpc>
            </a:pPr>
            <a:r>
              <a:rPr lang="en-US" sz="2400" b="1" dirty="0">
                <a:latin typeface="Arial"/>
                <a:cs typeface="Arial"/>
              </a:rPr>
              <a:t>Reaction Mechanisms</a:t>
            </a:r>
          </a:p>
          <a:p>
            <a:pPr marL="342900" indent="-342900">
              <a:lnSpc>
                <a:spcPct val="120000"/>
              </a:lnSpc>
              <a:buFontTx/>
              <a:buChar char="-"/>
            </a:pPr>
            <a:r>
              <a:rPr lang="en-US" sz="2400" dirty="0" smtClean="0">
                <a:latin typeface="Arial"/>
                <a:cs typeface="Arial"/>
              </a:rPr>
              <a:t>Elementary Reactions</a:t>
            </a:r>
          </a:p>
          <a:p>
            <a:pPr marL="342900" indent="-342900">
              <a:lnSpc>
                <a:spcPct val="120000"/>
              </a:lnSpc>
              <a:buFontTx/>
              <a:buChar char="-"/>
            </a:pPr>
            <a:r>
              <a:rPr lang="en-US" sz="2400" dirty="0" smtClean="0">
                <a:latin typeface="Arial"/>
                <a:cs typeface="Arial"/>
              </a:rPr>
              <a:t>The </a:t>
            </a:r>
            <a:r>
              <a:rPr lang="en-US" sz="2400" dirty="0">
                <a:latin typeface="Arial"/>
                <a:cs typeface="Arial"/>
              </a:rPr>
              <a:t>Rate Law and the </a:t>
            </a:r>
            <a:r>
              <a:rPr lang="en-US" sz="2400" dirty="0" smtClean="0">
                <a:latin typeface="Arial"/>
                <a:cs typeface="Arial"/>
              </a:rPr>
              <a:t>Mechanism</a:t>
            </a:r>
          </a:p>
          <a:p>
            <a:pPr marL="342900" indent="-342900">
              <a:lnSpc>
                <a:spcPct val="120000"/>
              </a:lnSpc>
              <a:buFontTx/>
              <a:buChar char="-"/>
            </a:pPr>
            <a:r>
              <a:rPr lang="en-US" sz="2400" dirty="0" smtClean="0">
                <a:latin typeface="Arial"/>
                <a:cs typeface="Arial"/>
              </a:rPr>
              <a:t>Catalysis</a:t>
            </a:r>
            <a:endParaRPr lang="en-US" sz="2000" dirty="0">
              <a:latin typeface="Arial"/>
              <a:cs typeface="Arial"/>
            </a:endParaRPr>
          </a:p>
        </p:txBody>
      </p:sp>
    </p:spTree>
    <p:extLst>
      <p:ext uri="{BB962C8B-B14F-4D97-AF65-F5344CB8AC3E}">
        <p14:creationId xmlns:p14="http://schemas.microsoft.com/office/powerpoint/2010/main" val="36126400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40746" y="3713820"/>
            <a:ext cx="8580607" cy="2896690"/>
          </a:xfrm>
          <a:prstGeom prst="rect">
            <a:avLst/>
          </a:prstGeom>
        </p:spPr>
        <p:txBody>
          <a:bodyPr wrap="square">
            <a:spAutoFit/>
          </a:bodyPr>
          <a:lstStyle/>
          <a:p>
            <a:pPr>
              <a:lnSpc>
                <a:spcPct val="110000"/>
              </a:lnSpc>
            </a:pPr>
            <a:r>
              <a:rPr lang="en-US" sz="2200" dirty="0">
                <a:latin typeface="Arial"/>
                <a:cs typeface="Arial"/>
              </a:rPr>
              <a:t>A rate law is </a:t>
            </a:r>
            <a:r>
              <a:rPr lang="en-US" sz="2200" i="1" dirty="0">
                <a:latin typeface="Arial"/>
                <a:cs typeface="Arial"/>
              </a:rPr>
              <a:t>an equation that relates the rate of a reaction to the </a:t>
            </a:r>
            <a:r>
              <a:rPr lang="en-US" sz="2200" i="1" dirty="0" smtClean="0">
                <a:latin typeface="Arial"/>
                <a:cs typeface="Arial"/>
              </a:rPr>
              <a:t>concentrations of </a:t>
            </a:r>
            <a:r>
              <a:rPr lang="en-US" sz="2200" i="1" dirty="0">
                <a:latin typeface="Arial"/>
                <a:cs typeface="Arial"/>
              </a:rPr>
              <a:t>reactants (and catalyst) raised to </a:t>
            </a:r>
            <a:r>
              <a:rPr lang="en-US" sz="2200" i="1" dirty="0" smtClean="0">
                <a:latin typeface="Arial"/>
                <a:cs typeface="Arial"/>
              </a:rPr>
              <a:t>various powers</a:t>
            </a:r>
            <a:r>
              <a:rPr lang="en-US" sz="2200" i="1" dirty="0">
                <a:latin typeface="Arial"/>
                <a:cs typeface="Arial"/>
              </a:rPr>
              <a:t>. </a:t>
            </a:r>
            <a:r>
              <a:rPr lang="en-US" sz="2200" dirty="0">
                <a:latin typeface="Arial"/>
                <a:cs typeface="Arial"/>
              </a:rPr>
              <a:t>The following equation is </a:t>
            </a:r>
            <a:r>
              <a:rPr lang="en-US" sz="2200" dirty="0" smtClean="0">
                <a:latin typeface="Arial"/>
                <a:cs typeface="Arial"/>
              </a:rPr>
              <a:t>the rate </a:t>
            </a:r>
            <a:r>
              <a:rPr lang="en-US" sz="2200" dirty="0">
                <a:latin typeface="Arial"/>
                <a:cs typeface="Arial"/>
              </a:rPr>
              <a:t>law for the foregoing reaction</a:t>
            </a:r>
            <a:r>
              <a:rPr lang="en-US" sz="2200" dirty="0" smtClean="0">
                <a:latin typeface="Arial"/>
                <a:cs typeface="Arial"/>
              </a:rPr>
              <a:t>:</a:t>
            </a:r>
          </a:p>
          <a:p>
            <a:pPr>
              <a:lnSpc>
                <a:spcPct val="110000"/>
              </a:lnSpc>
            </a:pPr>
            <a:endParaRPr lang="en-US" sz="2200" dirty="0">
              <a:latin typeface="Arial"/>
              <a:cs typeface="Arial"/>
            </a:endParaRPr>
          </a:p>
          <a:p>
            <a:pPr>
              <a:lnSpc>
                <a:spcPct val="110000"/>
              </a:lnSpc>
            </a:pPr>
            <a:endParaRPr lang="en-US" sz="2200" dirty="0" smtClean="0">
              <a:latin typeface="Arial"/>
              <a:cs typeface="Arial"/>
            </a:endParaRPr>
          </a:p>
          <a:p>
            <a:pPr>
              <a:lnSpc>
                <a:spcPct val="110000"/>
              </a:lnSpc>
            </a:pPr>
            <a:endParaRPr lang="en-US" sz="1200" dirty="0">
              <a:latin typeface="Arial"/>
              <a:cs typeface="Arial"/>
            </a:endParaRPr>
          </a:p>
          <a:p>
            <a:pPr>
              <a:lnSpc>
                <a:spcPct val="110000"/>
              </a:lnSpc>
            </a:pPr>
            <a:r>
              <a:rPr lang="en-US" sz="2200" dirty="0">
                <a:latin typeface="Arial"/>
                <a:cs typeface="Arial"/>
              </a:rPr>
              <a:t>Here </a:t>
            </a:r>
            <a:r>
              <a:rPr lang="en-US" sz="2200" i="1" dirty="0">
                <a:latin typeface="Arial"/>
                <a:cs typeface="Arial"/>
              </a:rPr>
              <a:t>k</a:t>
            </a:r>
            <a:r>
              <a:rPr lang="en-US" sz="2200" dirty="0" smtClean="0">
                <a:latin typeface="Arial"/>
                <a:cs typeface="Arial"/>
              </a:rPr>
              <a:t>, called </a:t>
            </a:r>
            <a:r>
              <a:rPr lang="en-US" sz="2200" dirty="0">
                <a:latin typeface="Arial"/>
                <a:cs typeface="Arial"/>
              </a:rPr>
              <a:t>the rate constant, is </a:t>
            </a:r>
            <a:r>
              <a:rPr lang="en-US" sz="2200" i="1" dirty="0">
                <a:latin typeface="Arial"/>
                <a:cs typeface="Arial"/>
              </a:rPr>
              <a:t>a proportionality constant in the relationship between </a:t>
            </a:r>
            <a:r>
              <a:rPr lang="en-US" sz="2200" i="1" dirty="0" smtClean="0">
                <a:latin typeface="Arial"/>
                <a:cs typeface="Arial"/>
              </a:rPr>
              <a:t>rate and </a:t>
            </a:r>
            <a:r>
              <a:rPr lang="en-US" sz="2200" i="1" dirty="0">
                <a:latin typeface="Arial"/>
                <a:cs typeface="Arial"/>
              </a:rPr>
              <a:t>concentrations.</a:t>
            </a:r>
            <a:endParaRPr lang="en-US" sz="2200" dirty="0">
              <a:latin typeface="Arial"/>
              <a:cs typeface="Arial"/>
            </a:endParaRPr>
          </a:p>
        </p:txBody>
      </p:sp>
      <p:pic>
        <p:nvPicPr>
          <p:cNvPr id="4" name="Picture 3"/>
          <p:cNvPicPr>
            <a:picLocks noChangeAspect="1"/>
          </p:cNvPicPr>
          <p:nvPr/>
        </p:nvPicPr>
        <p:blipFill>
          <a:blip r:embed="rId2"/>
          <a:stretch>
            <a:fillRect/>
          </a:stretch>
        </p:blipFill>
        <p:spPr>
          <a:xfrm>
            <a:off x="1038523" y="1394677"/>
            <a:ext cx="7216828" cy="2086793"/>
          </a:xfrm>
          <a:prstGeom prst="rect">
            <a:avLst/>
          </a:prstGeom>
        </p:spPr>
      </p:pic>
      <p:sp>
        <p:nvSpPr>
          <p:cNvPr id="6" name="Title 1"/>
          <p:cNvSpPr>
            <a:spLocks noGrp="1"/>
          </p:cNvSpPr>
          <p:nvPr>
            <p:ph type="title"/>
          </p:nvPr>
        </p:nvSpPr>
        <p:spPr>
          <a:xfrm>
            <a:off x="457200" y="143247"/>
            <a:ext cx="8229600" cy="1143000"/>
          </a:xfrm>
        </p:spPr>
        <p:txBody>
          <a:bodyPr>
            <a:normAutofit/>
          </a:bodyPr>
          <a:lstStyle/>
          <a:p>
            <a:r>
              <a:rPr lang="en-US" sz="3600" dirty="0">
                <a:solidFill>
                  <a:srgbClr val="008000"/>
                </a:solidFill>
                <a:latin typeface="Arial"/>
                <a:cs typeface="Arial"/>
              </a:rPr>
              <a:t>Dependence of Rate on Concentration</a:t>
            </a:r>
          </a:p>
        </p:txBody>
      </p:sp>
      <p:pic>
        <p:nvPicPr>
          <p:cNvPr id="7" name="Picture 6"/>
          <p:cNvPicPr>
            <a:picLocks noChangeAspect="1"/>
          </p:cNvPicPr>
          <p:nvPr/>
        </p:nvPicPr>
        <p:blipFill>
          <a:blip r:embed="rId3"/>
          <a:stretch>
            <a:fillRect/>
          </a:stretch>
        </p:blipFill>
        <p:spPr>
          <a:xfrm>
            <a:off x="3283553" y="5080322"/>
            <a:ext cx="2602061" cy="387541"/>
          </a:xfrm>
          <a:prstGeom prst="rect">
            <a:avLst/>
          </a:prstGeom>
        </p:spPr>
      </p:pic>
    </p:spTree>
    <p:extLst>
      <p:ext uri="{BB962C8B-B14F-4D97-AF65-F5344CB8AC3E}">
        <p14:creationId xmlns:p14="http://schemas.microsoft.com/office/powerpoint/2010/main" val="29054274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40746" y="2059079"/>
            <a:ext cx="8580607" cy="3607654"/>
          </a:xfrm>
          <a:prstGeom prst="rect">
            <a:avLst/>
          </a:prstGeom>
        </p:spPr>
        <p:txBody>
          <a:bodyPr wrap="square">
            <a:spAutoFit/>
          </a:bodyPr>
          <a:lstStyle/>
          <a:p>
            <a:pPr>
              <a:lnSpc>
                <a:spcPct val="110000"/>
              </a:lnSpc>
            </a:pPr>
            <a:r>
              <a:rPr lang="en-US" sz="2200" dirty="0" smtClean="0">
                <a:latin typeface="Arial"/>
                <a:cs typeface="Arial"/>
              </a:rPr>
              <a:t>The </a:t>
            </a:r>
            <a:r>
              <a:rPr lang="en-US" sz="2200" dirty="0">
                <a:latin typeface="Arial"/>
                <a:cs typeface="Arial"/>
              </a:rPr>
              <a:t>rate constant</a:t>
            </a:r>
            <a:r>
              <a:rPr lang="en-US" sz="2200" dirty="0" smtClean="0">
                <a:latin typeface="Arial"/>
                <a:cs typeface="Arial"/>
              </a:rPr>
              <a:t>, </a:t>
            </a:r>
            <a:r>
              <a:rPr lang="en-US" sz="2200" i="1" dirty="0" smtClean="0">
                <a:latin typeface="Arial"/>
                <a:cs typeface="Arial"/>
              </a:rPr>
              <a:t>k,</a:t>
            </a:r>
            <a:r>
              <a:rPr lang="en-US" sz="2200" dirty="0" smtClean="0">
                <a:latin typeface="Arial"/>
                <a:cs typeface="Arial"/>
              </a:rPr>
              <a:t> </a:t>
            </a:r>
            <a:r>
              <a:rPr lang="en-US" sz="2200" dirty="0">
                <a:latin typeface="Arial"/>
                <a:cs typeface="Arial"/>
              </a:rPr>
              <a:t>is </a:t>
            </a:r>
            <a:r>
              <a:rPr lang="en-US" sz="2200" i="1" dirty="0">
                <a:latin typeface="Arial"/>
                <a:cs typeface="Arial"/>
              </a:rPr>
              <a:t>a proportionality constant in the relationship between </a:t>
            </a:r>
            <a:r>
              <a:rPr lang="en-US" sz="2200" i="1" dirty="0" smtClean="0">
                <a:latin typeface="Arial"/>
                <a:cs typeface="Arial"/>
              </a:rPr>
              <a:t>rate and </a:t>
            </a:r>
            <a:r>
              <a:rPr lang="en-US" sz="2200" i="1" dirty="0">
                <a:latin typeface="Arial"/>
                <a:cs typeface="Arial"/>
              </a:rPr>
              <a:t>concentrations</a:t>
            </a:r>
            <a:r>
              <a:rPr lang="en-US" sz="2200" i="1" dirty="0" smtClean="0">
                <a:latin typeface="Arial"/>
                <a:cs typeface="Arial"/>
              </a:rPr>
              <a:t>.</a:t>
            </a:r>
          </a:p>
          <a:p>
            <a:pPr>
              <a:lnSpc>
                <a:spcPct val="110000"/>
              </a:lnSpc>
            </a:pPr>
            <a:r>
              <a:rPr lang="en-US" sz="2200" dirty="0">
                <a:latin typeface="Arial"/>
                <a:cs typeface="Arial"/>
              </a:rPr>
              <a:t>It has a fixed value at any given temperature, but it varies </a:t>
            </a:r>
            <a:r>
              <a:rPr lang="en-US" sz="2200" dirty="0" smtClean="0">
                <a:latin typeface="Arial"/>
                <a:cs typeface="Arial"/>
              </a:rPr>
              <a:t>with </a:t>
            </a:r>
            <a:r>
              <a:rPr lang="en-US" sz="2200" dirty="0">
                <a:latin typeface="Arial"/>
                <a:cs typeface="Arial"/>
              </a:rPr>
              <a:t>temperature. Whereas the units of rate are usually given as </a:t>
            </a:r>
            <a:r>
              <a:rPr lang="en-US" sz="2200" dirty="0" err="1">
                <a:latin typeface="Arial"/>
                <a:cs typeface="Arial"/>
              </a:rPr>
              <a:t>mol</a:t>
            </a:r>
            <a:r>
              <a:rPr lang="en-US" sz="2200" dirty="0">
                <a:latin typeface="Arial"/>
                <a:cs typeface="Arial"/>
              </a:rPr>
              <a:t>/(</a:t>
            </a:r>
            <a:r>
              <a:rPr lang="en-US" sz="2200" dirty="0" smtClean="0">
                <a:latin typeface="Arial"/>
                <a:cs typeface="Arial"/>
              </a:rPr>
              <a:t>L</a:t>
            </a:r>
            <a:r>
              <a:rPr lang="en-US" sz="2200" dirty="0" smtClean="0">
                <a:latin typeface="Arial"/>
                <a:ea typeface="Wingdings"/>
                <a:cs typeface="Arial"/>
                <a:sym typeface="Wingdings"/>
              </a:rPr>
              <a:t></a:t>
            </a:r>
            <a:r>
              <a:rPr lang="en-US" sz="2200" dirty="0" smtClean="0">
                <a:latin typeface="Arial"/>
                <a:cs typeface="Arial"/>
              </a:rPr>
              <a:t>s</a:t>
            </a:r>
            <a:r>
              <a:rPr lang="en-US" sz="2200" dirty="0">
                <a:latin typeface="Arial"/>
                <a:cs typeface="Arial"/>
              </a:rPr>
              <a:t>), the units of </a:t>
            </a:r>
            <a:r>
              <a:rPr lang="en-US" sz="2200" i="1" dirty="0" smtClean="0">
                <a:latin typeface="Arial"/>
                <a:cs typeface="Arial"/>
              </a:rPr>
              <a:t>k </a:t>
            </a:r>
            <a:r>
              <a:rPr lang="en-US" sz="2200" dirty="0" smtClean="0">
                <a:latin typeface="Arial"/>
                <a:cs typeface="Arial"/>
              </a:rPr>
              <a:t>depend </a:t>
            </a:r>
            <a:r>
              <a:rPr lang="en-US" sz="2200" dirty="0">
                <a:latin typeface="Arial"/>
                <a:cs typeface="Arial"/>
              </a:rPr>
              <a:t>on the form of the rate law</a:t>
            </a:r>
            <a:r>
              <a:rPr lang="en-US" sz="2200" dirty="0" smtClean="0">
                <a:latin typeface="Arial"/>
                <a:cs typeface="Arial"/>
              </a:rPr>
              <a:t>.</a:t>
            </a:r>
          </a:p>
          <a:p>
            <a:pPr>
              <a:lnSpc>
                <a:spcPct val="110000"/>
              </a:lnSpc>
            </a:pPr>
            <a:endParaRPr lang="en-US" sz="2200" dirty="0">
              <a:latin typeface="Arial"/>
              <a:cs typeface="Arial"/>
            </a:endParaRPr>
          </a:p>
          <a:p>
            <a:pPr>
              <a:lnSpc>
                <a:spcPct val="110000"/>
              </a:lnSpc>
            </a:pPr>
            <a:endParaRPr lang="en-US" sz="2200" dirty="0" smtClean="0">
              <a:latin typeface="Arial"/>
              <a:cs typeface="Arial"/>
            </a:endParaRPr>
          </a:p>
          <a:p>
            <a:pPr>
              <a:lnSpc>
                <a:spcPct val="110000"/>
              </a:lnSpc>
            </a:pPr>
            <a:endParaRPr lang="en-US" sz="3200" dirty="0" smtClean="0">
              <a:latin typeface="Arial"/>
              <a:cs typeface="Arial"/>
            </a:endParaRPr>
          </a:p>
          <a:p>
            <a:pPr>
              <a:lnSpc>
                <a:spcPct val="110000"/>
              </a:lnSpc>
            </a:pPr>
            <a:r>
              <a:rPr lang="en-US" sz="2200" dirty="0" smtClean="0">
                <a:latin typeface="Arial"/>
                <a:cs typeface="Arial"/>
              </a:rPr>
              <a:t>from </a:t>
            </a:r>
            <a:r>
              <a:rPr lang="en-US" sz="2200" dirty="0">
                <a:latin typeface="Arial"/>
                <a:cs typeface="Arial"/>
              </a:rPr>
              <a:t>which you get the following unit for </a:t>
            </a:r>
            <a:r>
              <a:rPr lang="en-US" sz="2200" i="1" dirty="0">
                <a:latin typeface="Arial"/>
                <a:cs typeface="Arial"/>
              </a:rPr>
              <a:t>k</a:t>
            </a:r>
            <a:r>
              <a:rPr lang="en-US" sz="2200" dirty="0">
                <a:latin typeface="Arial"/>
                <a:cs typeface="Arial"/>
              </a:rPr>
              <a:t>:</a:t>
            </a:r>
          </a:p>
        </p:txBody>
      </p:sp>
      <p:sp>
        <p:nvSpPr>
          <p:cNvPr id="6" name="Title 1"/>
          <p:cNvSpPr>
            <a:spLocks noGrp="1"/>
          </p:cNvSpPr>
          <p:nvPr>
            <p:ph type="title"/>
          </p:nvPr>
        </p:nvSpPr>
        <p:spPr>
          <a:xfrm>
            <a:off x="457200" y="143247"/>
            <a:ext cx="8229600" cy="1143000"/>
          </a:xfrm>
        </p:spPr>
        <p:txBody>
          <a:bodyPr>
            <a:normAutofit/>
          </a:bodyPr>
          <a:lstStyle/>
          <a:p>
            <a:r>
              <a:rPr lang="en-US" sz="3600" dirty="0" smtClean="0">
                <a:solidFill>
                  <a:srgbClr val="008000"/>
                </a:solidFill>
                <a:latin typeface="Arial"/>
                <a:cs typeface="Arial"/>
              </a:rPr>
              <a:t> Rate Constant</a:t>
            </a:r>
            <a:endParaRPr lang="en-US" sz="3600" dirty="0">
              <a:solidFill>
                <a:srgbClr val="008000"/>
              </a:solidFill>
              <a:latin typeface="Arial"/>
              <a:cs typeface="Arial"/>
            </a:endParaRPr>
          </a:p>
        </p:txBody>
      </p:sp>
      <p:pic>
        <p:nvPicPr>
          <p:cNvPr id="7" name="Picture 6"/>
          <p:cNvPicPr>
            <a:picLocks noChangeAspect="1"/>
          </p:cNvPicPr>
          <p:nvPr/>
        </p:nvPicPr>
        <p:blipFill>
          <a:blip r:embed="rId2"/>
          <a:stretch>
            <a:fillRect/>
          </a:stretch>
        </p:blipFill>
        <p:spPr>
          <a:xfrm>
            <a:off x="3075376" y="1521967"/>
            <a:ext cx="2686050" cy="400050"/>
          </a:xfrm>
          <a:prstGeom prst="rect">
            <a:avLst/>
          </a:prstGeom>
        </p:spPr>
      </p:pic>
      <p:pic>
        <p:nvPicPr>
          <p:cNvPr id="2" name="Picture 1"/>
          <p:cNvPicPr>
            <a:picLocks noChangeAspect="1"/>
          </p:cNvPicPr>
          <p:nvPr/>
        </p:nvPicPr>
        <p:blipFill>
          <a:blip r:embed="rId3"/>
          <a:stretch>
            <a:fillRect/>
          </a:stretch>
        </p:blipFill>
        <p:spPr>
          <a:xfrm>
            <a:off x="3436180" y="4176692"/>
            <a:ext cx="1963690" cy="762598"/>
          </a:xfrm>
          <a:prstGeom prst="rect">
            <a:avLst/>
          </a:prstGeom>
        </p:spPr>
      </p:pic>
      <p:pic>
        <p:nvPicPr>
          <p:cNvPr id="3" name="Picture 2"/>
          <p:cNvPicPr>
            <a:picLocks noChangeAspect="1"/>
          </p:cNvPicPr>
          <p:nvPr/>
        </p:nvPicPr>
        <p:blipFill>
          <a:blip r:embed="rId4"/>
          <a:stretch>
            <a:fillRect/>
          </a:stretch>
        </p:blipFill>
        <p:spPr>
          <a:xfrm>
            <a:off x="3156514" y="5812480"/>
            <a:ext cx="3180719" cy="852704"/>
          </a:xfrm>
          <a:prstGeom prst="rect">
            <a:avLst/>
          </a:prstGeom>
        </p:spPr>
      </p:pic>
    </p:spTree>
    <p:extLst>
      <p:ext uri="{BB962C8B-B14F-4D97-AF65-F5344CB8AC3E}">
        <p14:creationId xmlns:p14="http://schemas.microsoft.com/office/powerpoint/2010/main" val="35420282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40746" y="1609869"/>
            <a:ext cx="8580607" cy="4524315"/>
          </a:xfrm>
          <a:prstGeom prst="rect">
            <a:avLst/>
          </a:prstGeom>
        </p:spPr>
        <p:txBody>
          <a:bodyPr wrap="square">
            <a:spAutoFit/>
          </a:bodyPr>
          <a:lstStyle/>
          <a:p>
            <a:r>
              <a:rPr lang="en-US" sz="2400" dirty="0"/>
              <a:t>As a more general example, consider the reaction of substances A and B to </a:t>
            </a:r>
            <a:r>
              <a:rPr lang="en-US" sz="2400" dirty="0" smtClean="0"/>
              <a:t>give D </a:t>
            </a:r>
            <a:r>
              <a:rPr lang="en-US" sz="2400" dirty="0"/>
              <a:t>and E, according to the balanced equation</a:t>
            </a:r>
          </a:p>
          <a:p>
            <a:endParaRPr lang="en-US" sz="2400" dirty="0" smtClean="0"/>
          </a:p>
          <a:p>
            <a:endParaRPr lang="en-US" sz="2400" dirty="0"/>
          </a:p>
          <a:p>
            <a:endParaRPr lang="en-US" sz="2400" dirty="0" smtClean="0"/>
          </a:p>
          <a:p>
            <a:r>
              <a:rPr lang="en-US" sz="2400" dirty="0" smtClean="0"/>
              <a:t>You </a:t>
            </a:r>
            <a:r>
              <a:rPr lang="en-US" sz="2400" dirty="0"/>
              <a:t>could write the rate law in the </a:t>
            </a:r>
            <a:r>
              <a:rPr lang="en-US" sz="2400" dirty="0" smtClean="0"/>
              <a:t>form</a:t>
            </a:r>
          </a:p>
          <a:p>
            <a:endParaRPr lang="en-US" sz="2400" dirty="0"/>
          </a:p>
          <a:p>
            <a:pPr algn="ctr"/>
            <a:r>
              <a:rPr lang="en-US" sz="2400" dirty="0"/>
              <a:t>Rate </a:t>
            </a:r>
            <a:r>
              <a:rPr lang="en-US" sz="2400" dirty="0" smtClean="0"/>
              <a:t>= </a:t>
            </a:r>
            <a:r>
              <a:rPr lang="en-US" sz="2400" i="1" dirty="0"/>
              <a:t>k</a:t>
            </a:r>
            <a:r>
              <a:rPr lang="en-US" sz="2400" dirty="0"/>
              <a:t>[A]</a:t>
            </a:r>
            <a:r>
              <a:rPr lang="en-US" sz="2400" i="1" baseline="30000" dirty="0"/>
              <a:t>m</a:t>
            </a:r>
            <a:r>
              <a:rPr lang="en-US" sz="2400" dirty="0"/>
              <a:t>[B]</a:t>
            </a:r>
            <a:r>
              <a:rPr lang="en-US" sz="2400" i="1" baseline="30000" dirty="0"/>
              <a:t>n</a:t>
            </a:r>
            <a:r>
              <a:rPr lang="en-US" sz="2400" dirty="0"/>
              <a:t>[C]</a:t>
            </a:r>
            <a:r>
              <a:rPr lang="en-US" sz="2400" i="1" baseline="30000" dirty="0"/>
              <a:t>p</a:t>
            </a:r>
          </a:p>
          <a:p>
            <a:endParaRPr lang="en-US" sz="2400" dirty="0" smtClean="0"/>
          </a:p>
          <a:p>
            <a:r>
              <a:rPr lang="en-US" sz="2400" dirty="0" smtClean="0"/>
              <a:t>The </a:t>
            </a:r>
            <a:r>
              <a:rPr lang="en-US" sz="2400" dirty="0"/>
              <a:t>exponents </a:t>
            </a:r>
            <a:r>
              <a:rPr lang="en-US" sz="2400" i="1" dirty="0"/>
              <a:t>m</a:t>
            </a:r>
            <a:r>
              <a:rPr lang="en-US" sz="2400" dirty="0"/>
              <a:t>, </a:t>
            </a:r>
            <a:r>
              <a:rPr lang="en-US" sz="2400" i="1" dirty="0"/>
              <a:t>n</a:t>
            </a:r>
            <a:r>
              <a:rPr lang="en-US" sz="2400" dirty="0"/>
              <a:t>, and </a:t>
            </a:r>
            <a:r>
              <a:rPr lang="en-US" sz="2400" i="1" dirty="0"/>
              <a:t>p </a:t>
            </a:r>
            <a:r>
              <a:rPr lang="en-US" sz="2400" dirty="0"/>
              <a:t>are frequently, but not always, integers. </a:t>
            </a:r>
            <a:r>
              <a:rPr lang="en-US" sz="2400" i="1" dirty="0"/>
              <a:t>They must be </a:t>
            </a:r>
            <a:r>
              <a:rPr lang="en-US" sz="2400" i="1" dirty="0" smtClean="0"/>
              <a:t>determined experimentally </a:t>
            </a:r>
            <a:r>
              <a:rPr lang="en-US" sz="2400" dirty="0"/>
              <a:t>and they cannot be obtained simply by looking at the </a:t>
            </a:r>
            <a:r>
              <a:rPr lang="en-US" sz="2400" dirty="0" smtClean="0"/>
              <a:t>balanced equation</a:t>
            </a:r>
            <a:r>
              <a:rPr lang="en-US" sz="2400" dirty="0"/>
              <a:t>.</a:t>
            </a:r>
            <a:endParaRPr lang="en-US" sz="2200" dirty="0">
              <a:latin typeface="Arial"/>
              <a:cs typeface="Arial"/>
            </a:endParaRPr>
          </a:p>
        </p:txBody>
      </p:sp>
      <p:sp>
        <p:nvSpPr>
          <p:cNvPr id="6" name="Title 1"/>
          <p:cNvSpPr>
            <a:spLocks noGrp="1"/>
          </p:cNvSpPr>
          <p:nvPr>
            <p:ph type="title"/>
          </p:nvPr>
        </p:nvSpPr>
        <p:spPr>
          <a:xfrm>
            <a:off x="457200" y="143247"/>
            <a:ext cx="8229600" cy="1143000"/>
          </a:xfrm>
        </p:spPr>
        <p:txBody>
          <a:bodyPr>
            <a:normAutofit/>
          </a:bodyPr>
          <a:lstStyle/>
          <a:p>
            <a:r>
              <a:rPr lang="en-US" sz="3600" dirty="0" smtClean="0">
                <a:solidFill>
                  <a:srgbClr val="008000"/>
                </a:solidFill>
                <a:latin typeface="Arial"/>
                <a:cs typeface="Arial"/>
              </a:rPr>
              <a:t> Rate Constant</a:t>
            </a:r>
            <a:endParaRPr lang="en-US" sz="3600" dirty="0">
              <a:solidFill>
                <a:srgbClr val="008000"/>
              </a:solidFill>
              <a:latin typeface="Arial"/>
              <a:cs typeface="Arial"/>
            </a:endParaRPr>
          </a:p>
        </p:txBody>
      </p:sp>
      <p:pic>
        <p:nvPicPr>
          <p:cNvPr id="4" name="Picture 3"/>
          <p:cNvPicPr>
            <a:picLocks noChangeAspect="1"/>
          </p:cNvPicPr>
          <p:nvPr/>
        </p:nvPicPr>
        <p:blipFill>
          <a:blip r:embed="rId2"/>
          <a:stretch>
            <a:fillRect/>
          </a:stretch>
        </p:blipFill>
        <p:spPr>
          <a:xfrm>
            <a:off x="1393982" y="2716844"/>
            <a:ext cx="5620031" cy="483310"/>
          </a:xfrm>
          <a:prstGeom prst="rect">
            <a:avLst/>
          </a:prstGeom>
        </p:spPr>
      </p:pic>
    </p:spTree>
    <p:extLst>
      <p:ext uri="{BB962C8B-B14F-4D97-AF65-F5344CB8AC3E}">
        <p14:creationId xmlns:p14="http://schemas.microsoft.com/office/powerpoint/2010/main" val="36713311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40746" y="1300069"/>
            <a:ext cx="8580607" cy="4928016"/>
          </a:xfrm>
          <a:prstGeom prst="rect">
            <a:avLst/>
          </a:prstGeom>
        </p:spPr>
        <p:txBody>
          <a:bodyPr wrap="square">
            <a:spAutoFit/>
          </a:bodyPr>
          <a:lstStyle/>
          <a:p>
            <a:pPr>
              <a:lnSpc>
                <a:spcPct val="110000"/>
              </a:lnSpc>
            </a:pPr>
            <a:r>
              <a:rPr lang="en-US" sz="2200" dirty="0">
                <a:latin typeface="Arial"/>
                <a:cs typeface="Arial"/>
              </a:rPr>
              <a:t>The reaction order with respect to a </a:t>
            </a:r>
            <a:r>
              <a:rPr lang="en-US" sz="2200" dirty="0" smtClean="0">
                <a:latin typeface="Arial"/>
                <a:cs typeface="Arial"/>
              </a:rPr>
              <a:t>given reactant </a:t>
            </a:r>
            <a:r>
              <a:rPr lang="en-US" sz="2200" dirty="0">
                <a:latin typeface="Arial"/>
                <a:cs typeface="Arial"/>
              </a:rPr>
              <a:t>species equals </a:t>
            </a:r>
            <a:r>
              <a:rPr lang="en-US" sz="2200" i="1" dirty="0">
                <a:latin typeface="Arial"/>
                <a:cs typeface="Arial"/>
              </a:rPr>
              <a:t>the exponent of the concentration of that species in the rate</a:t>
            </a:r>
          </a:p>
          <a:p>
            <a:pPr>
              <a:lnSpc>
                <a:spcPct val="110000"/>
              </a:lnSpc>
            </a:pPr>
            <a:r>
              <a:rPr lang="en-US" sz="2200" i="1" dirty="0">
                <a:latin typeface="Arial"/>
                <a:cs typeface="Arial"/>
              </a:rPr>
              <a:t>law, as determined experimentally. </a:t>
            </a:r>
            <a:endParaRPr lang="en-US" sz="2200" i="1" dirty="0" smtClean="0">
              <a:latin typeface="Arial"/>
              <a:cs typeface="Arial"/>
            </a:endParaRPr>
          </a:p>
          <a:p>
            <a:pPr>
              <a:lnSpc>
                <a:spcPct val="110000"/>
              </a:lnSpc>
            </a:pPr>
            <a:endParaRPr lang="en-US" sz="2200" dirty="0" smtClean="0">
              <a:latin typeface="Arial"/>
              <a:cs typeface="Arial"/>
            </a:endParaRPr>
          </a:p>
          <a:p>
            <a:pPr>
              <a:lnSpc>
                <a:spcPct val="110000"/>
              </a:lnSpc>
            </a:pPr>
            <a:endParaRPr lang="en-US" sz="2200" dirty="0">
              <a:latin typeface="Arial"/>
              <a:cs typeface="Arial"/>
            </a:endParaRPr>
          </a:p>
          <a:p>
            <a:pPr>
              <a:lnSpc>
                <a:spcPct val="110000"/>
              </a:lnSpc>
            </a:pPr>
            <a:endParaRPr lang="en-US" sz="1200" dirty="0" smtClean="0">
              <a:latin typeface="Arial"/>
              <a:cs typeface="Arial"/>
            </a:endParaRPr>
          </a:p>
          <a:p>
            <a:pPr>
              <a:lnSpc>
                <a:spcPct val="110000"/>
              </a:lnSpc>
            </a:pPr>
            <a:r>
              <a:rPr lang="en-US" sz="2200" dirty="0" smtClean="0">
                <a:latin typeface="Arial"/>
                <a:cs typeface="Arial"/>
              </a:rPr>
              <a:t>For </a:t>
            </a:r>
            <a:r>
              <a:rPr lang="en-US" sz="2200" dirty="0">
                <a:latin typeface="Arial"/>
                <a:cs typeface="Arial"/>
              </a:rPr>
              <a:t>the reaction of NO</a:t>
            </a:r>
            <a:r>
              <a:rPr lang="en-US" sz="2200" baseline="-25000" dirty="0">
                <a:latin typeface="Arial"/>
                <a:cs typeface="Arial"/>
              </a:rPr>
              <a:t>2</a:t>
            </a:r>
            <a:r>
              <a:rPr lang="en-US" sz="2200" dirty="0">
                <a:latin typeface="Arial"/>
                <a:cs typeface="Arial"/>
              </a:rPr>
              <a:t> with F</a:t>
            </a:r>
            <a:r>
              <a:rPr lang="en-US" sz="2200" baseline="-25000" dirty="0">
                <a:latin typeface="Arial"/>
                <a:cs typeface="Arial"/>
              </a:rPr>
              <a:t>2</a:t>
            </a:r>
            <a:r>
              <a:rPr lang="en-US" sz="2200" dirty="0">
                <a:latin typeface="Arial"/>
                <a:cs typeface="Arial"/>
              </a:rPr>
              <a:t> to give NO</a:t>
            </a:r>
            <a:r>
              <a:rPr lang="en-US" sz="2200" baseline="-25000" dirty="0">
                <a:latin typeface="Arial"/>
                <a:cs typeface="Arial"/>
              </a:rPr>
              <a:t>2</a:t>
            </a:r>
            <a:r>
              <a:rPr lang="en-US" sz="2200" dirty="0">
                <a:latin typeface="Arial"/>
                <a:cs typeface="Arial"/>
              </a:rPr>
              <a:t>F, </a:t>
            </a:r>
            <a:r>
              <a:rPr lang="en-US" sz="2200" dirty="0" smtClean="0">
                <a:latin typeface="Arial"/>
                <a:cs typeface="Arial"/>
              </a:rPr>
              <a:t>the reaction </a:t>
            </a:r>
            <a:r>
              <a:rPr lang="en-US" sz="2200" dirty="0">
                <a:latin typeface="Arial"/>
                <a:cs typeface="Arial"/>
              </a:rPr>
              <a:t>is </a:t>
            </a:r>
            <a:r>
              <a:rPr lang="en-US" sz="2200" dirty="0">
                <a:solidFill>
                  <a:srgbClr val="31859C"/>
                </a:solidFill>
                <a:latin typeface="Arial"/>
                <a:cs typeface="Arial"/>
              </a:rPr>
              <a:t>first order with respect to the NO</a:t>
            </a:r>
            <a:r>
              <a:rPr lang="en-US" sz="2200" baseline="-25000" dirty="0">
                <a:solidFill>
                  <a:srgbClr val="31859C"/>
                </a:solidFill>
                <a:latin typeface="Arial"/>
                <a:cs typeface="Arial"/>
              </a:rPr>
              <a:t>2</a:t>
            </a:r>
            <a:r>
              <a:rPr lang="en-US" sz="2200" dirty="0">
                <a:solidFill>
                  <a:srgbClr val="31859C"/>
                </a:solidFill>
                <a:latin typeface="Arial"/>
                <a:cs typeface="Arial"/>
              </a:rPr>
              <a:t> </a:t>
            </a:r>
            <a:r>
              <a:rPr lang="en-US" sz="2200" dirty="0">
                <a:latin typeface="Arial"/>
                <a:cs typeface="Arial"/>
              </a:rPr>
              <a:t>because the exponent of [NO</a:t>
            </a:r>
            <a:r>
              <a:rPr lang="en-US" sz="2200" baseline="-25000" dirty="0">
                <a:latin typeface="Arial"/>
                <a:cs typeface="Arial"/>
              </a:rPr>
              <a:t>2</a:t>
            </a:r>
            <a:r>
              <a:rPr lang="en-US" sz="2200" dirty="0">
                <a:latin typeface="Arial"/>
                <a:cs typeface="Arial"/>
              </a:rPr>
              <a:t>] in </a:t>
            </a:r>
            <a:r>
              <a:rPr lang="en-US" sz="2200" dirty="0" smtClean="0">
                <a:latin typeface="Arial"/>
                <a:cs typeface="Arial"/>
              </a:rPr>
              <a:t>the rate </a:t>
            </a:r>
            <a:r>
              <a:rPr lang="en-US" sz="2200" dirty="0">
                <a:latin typeface="Arial"/>
                <a:cs typeface="Arial"/>
              </a:rPr>
              <a:t>law is 1. Similarly, the reaction is first order with respect to F</a:t>
            </a:r>
            <a:r>
              <a:rPr lang="en-US" sz="2200" baseline="-25000" dirty="0">
                <a:latin typeface="Arial"/>
                <a:cs typeface="Arial"/>
              </a:rPr>
              <a:t>2</a:t>
            </a:r>
            <a:r>
              <a:rPr lang="en-US" sz="2200" dirty="0" smtClean="0">
                <a:latin typeface="Arial"/>
                <a:cs typeface="Arial"/>
              </a:rPr>
              <a:t>.</a:t>
            </a:r>
          </a:p>
          <a:p>
            <a:pPr>
              <a:lnSpc>
                <a:spcPct val="110000"/>
              </a:lnSpc>
            </a:pPr>
            <a:endParaRPr lang="en-US" sz="2200" dirty="0" smtClean="0">
              <a:latin typeface="Arial"/>
              <a:cs typeface="Arial"/>
            </a:endParaRPr>
          </a:p>
          <a:p>
            <a:pPr>
              <a:lnSpc>
                <a:spcPct val="110000"/>
              </a:lnSpc>
            </a:pPr>
            <a:r>
              <a:rPr lang="en-US" sz="2200" dirty="0" smtClean="0">
                <a:solidFill>
                  <a:schemeClr val="accent5">
                    <a:lumMod val="75000"/>
                  </a:schemeClr>
                </a:solidFill>
                <a:latin typeface="Arial"/>
                <a:cs typeface="Arial"/>
              </a:rPr>
              <a:t>The </a:t>
            </a:r>
            <a:r>
              <a:rPr lang="en-US" sz="2200" dirty="0">
                <a:solidFill>
                  <a:schemeClr val="accent5">
                    <a:lumMod val="75000"/>
                  </a:schemeClr>
                </a:solidFill>
                <a:latin typeface="Arial"/>
                <a:cs typeface="Arial"/>
              </a:rPr>
              <a:t>overall order of a reaction </a:t>
            </a:r>
            <a:r>
              <a:rPr lang="en-US" sz="2200" dirty="0">
                <a:latin typeface="Arial"/>
                <a:cs typeface="Arial"/>
              </a:rPr>
              <a:t>equals </a:t>
            </a:r>
            <a:r>
              <a:rPr lang="en-US" sz="2200" i="1" dirty="0">
                <a:latin typeface="Arial"/>
                <a:cs typeface="Arial"/>
              </a:rPr>
              <a:t>the sum of the orders of the reactant </a:t>
            </a:r>
            <a:r>
              <a:rPr lang="en-US" sz="2200" i="1" dirty="0" smtClean="0">
                <a:latin typeface="Arial"/>
                <a:cs typeface="Arial"/>
              </a:rPr>
              <a:t>species in </a:t>
            </a:r>
            <a:r>
              <a:rPr lang="en-US" sz="2200" i="1" dirty="0">
                <a:latin typeface="Arial"/>
                <a:cs typeface="Arial"/>
              </a:rPr>
              <a:t>the rate law. </a:t>
            </a:r>
            <a:r>
              <a:rPr lang="en-US" sz="2200" dirty="0">
                <a:latin typeface="Arial"/>
                <a:cs typeface="Arial"/>
              </a:rPr>
              <a:t>In this example, the overall order is 2; that is, the reaction is </a:t>
            </a:r>
            <a:r>
              <a:rPr lang="en-US" sz="2200" dirty="0" smtClean="0">
                <a:latin typeface="Arial"/>
                <a:cs typeface="Arial"/>
              </a:rPr>
              <a:t>second order </a:t>
            </a:r>
            <a:r>
              <a:rPr lang="en-US" sz="2200" dirty="0">
                <a:latin typeface="Arial"/>
                <a:cs typeface="Arial"/>
              </a:rPr>
              <a:t>overall</a:t>
            </a:r>
            <a:r>
              <a:rPr lang="en-US" sz="2200" dirty="0" smtClean="0">
                <a:latin typeface="Arial"/>
                <a:cs typeface="Arial"/>
              </a:rPr>
              <a:t>.</a:t>
            </a:r>
          </a:p>
        </p:txBody>
      </p:sp>
      <p:sp>
        <p:nvSpPr>
          <p:cNvPr id="6" name="Title 1"/>
          <p:cNvSpPr>
            <a:spLocks noGrp="1"/>
          </p:cNvSpPr>
          <p:nvPr>
            <p:ph type="title"/>
          </p:nvPr>
        </p:nvSpPr>
        <p:spPr>
          <a:xfrm>
            <a:off x="457200" y="143247"/>
            <a:ext cx="8229600" cy="1143000"/>
          </a:xfrm>
        </p:spPr>
        <p:txBody>
          <a:bodyPr>
            <a:normAutofit/>
          </a:bodyPr>
          <a:lstStyle/>
          <a:p>
            <a:r>
              <a:rPr lang="en-US" sz="3600" dirty="0" smtClean="0">
                <a:solidFill>
                  <a:srgbClr val="008000"/>
                </a:solidFill>
                <a:latin typeface="Arial"/>
                <a:cs typeface="Arial"/>
              </a:rPr>
              <a:t> Reaction Order</a:t>
            </a:r>
            <a:endParaRPr lang="en-US" sz="3600" dirty="0">
              <a:solidFill>
                <a:srgbClr val="008000"/>
              </a:solidFill>
              <a:latin typeface="Arial"/>
              <a:cs typeface="Arial"/>
            </a:endParaRPr>
          </a:p>
        </p:txBody>
      </p:sp>
      <p:pic>
        <p:nvPicPr>
          <p:cNvPr id="2" name="Picture 1"/>
          <p:cNvPicPr>
            <a:picLocks noChangeAspect="1"/>
          </p:cNvPicPr>
          <p:nvPr/>
        </p:nvPicPr>
        <p:blipFill>
          <a:blip r:embed="rId2"/>
          <a:stretch>
            <a:fillRect/>
          </a:stretch>
        </p:blipFill>
        <p:spPr>
          <a:xfrm>
            <a:off x="1495232" y="2633083"/>
            <a:ext cx="5939230" cy="465635"/>
          </a:xfrm>
          <a:prstGeom prst="rect">
            <a:avLst/>
          </a:prstGeom>
        </p:spPr>
      </p:pic>
    </p:spTree>
    <p:extLst>
      <p:ext uri="{BB962C8B-B14F-4D97-AF65-F5344CB8AC3E}">
        <p14:creationId xmlns:p14="http://schemas.microsoft.com/office/powerpoint/2010/main" val="6830830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3904" y="232343"/>
            <a:ext cx="8880696" cy="6197534"/>
            <a:chOff x="123904" y="232343"/>
            <a:chExt cx="8880696" cy="6197534"/>
          </a:xfrm>
        </p:grpSpPr>
        <p:pic>
          <p:nvPicPr>
            <p:cNvPr id="4" name="Picture 3"/>
            <p:cNvPicPr>
              <a:picLocks noChangeAspect="1"/>
            </p:cNvPicPr>
            <p:nvPr/>
          </p:nvPicPr>
          <p:blipFill>
            <a:blip r:embed="rId2"/>
            <a:stretch>
              <a:fillRect/>
            </a:stretch>
          </p:blipFill>
          <p:spPr>
            <a:xfrm>
              <a:off x="123904" y="386424"/>
              <a:ext cx="8880696" cy="6043453"/>
            </a:xfrm>
            <a:prstGeom prst="rect">
              <a:avLst/>
            </a:prstGeom>
          </p:spPr>
        </p:pic>
        <p:sp>
          <p:nvSpPr>
            <p:cNvPr id="8" name="Rectangle 7"/>
            <p:cNvSpPr/>
            <p:nvPr/>
          </p:nvSpPr>
          <p:spPr>
            <a:xfrm>
              <a:off x="2044476" y="3113405"/>
              <a:ext cx="4956308" cy="236990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2431688" y="3655997"/>
              <a:ext cx="4256261" cy="895307"/>
            </a:xfrm>
            <a:prstGeom prst="rect">
              <a:avLst/>
            </a:prstGeom>
          </p:spPr>
        </p:pic>
        <p:pic>
          <p:nvPicPr>
            <p:cNvPr id="6" name="Picture 5"/>
            <p:cNvPicPr>
              <a:picLocks noChangeAspect="1"/>
            </p:cNvPicPr>
            <p:nvPr/>
          </p:nvPicPr>
          <p:blipFill>
            <a:blip r:embed="rId4"/>
            <a:stretch>
              <a:fillRect/>
            </a:stretch>
          </p:blipFill>
          <p:spPr>
            <a:xfrm>
              <a:off x="857674" y="5097831"/>
              <a:ext cx="7753910" cy="1332046"/>
            </a:xfrm>
            <a:prstGeom prst="rect">
              <a:avLst/>
            </a:prstGeom>
          </p:spPr>
        </p:pic>
        <p:sp>
          <p:nvSpPr>
            <p:cNvPr id="9" name="Rectangle 8"/>
            <p:cNvSpPr/>
            <p:nvPr/>
          </p:nvSpPr>
          <p:spPr>
            <a:xfrm>
              <a:off x="278792" y="232343"/>
              <a:ext cx="7759719" cy="542135"/>
            </a:xfrm>
            <a:prstGeom prst="rect">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375227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smtClean="0">
                <a:solidFill>
                  <a:srgbClr val="008000"/>
                </a:solidFill>
                <a:latin typeface="Arial"/>
                <a:cs typeface="Arial"/>
              </a:rPr>
              <a:t>Reaction Order</a:t>
            </a:r>
            <a:endParaRPr lang="en-US" sz="3800" dirty="0">
              <a:solidFill>
                <a:srgbClr val="008000"/>
              </a:solidFill>
              <a:latin typeface="Arial"/>
              <a:cs typeface="Arial"/>
            </a:endParaRPr>
          </a:p>
        </p:txBody>
      </p:sp>
      <p:pic>
        <p:nvPicPr>
          <p:cNvPr id="4" name="Picture 3"/>
          <p:cNvPicPr>
            <a:picLocks noChangeAspect="1"/>
          </p:cNvPicPr>
          <p:nvPr/>
        </p:nvPicPr>
        <p:blipFill>
          <a:blip r:embed="rId2"/>
          <a:stretch>
            <a:fillRect/>
          </a:stretch>
        </p:blipFill>
        <p:spPr>
          <a:xfrm>
            <a:off x="100976" y="2009551"/>
            <a:ext cx="8966200" cy="3835400"/>
          </a:xfrm>
          <a:prstGeom prst="rect">
            <a:avLst/>
          </a:prstGeom>
        </p:spPr>
      </p:pic>
    </p:spTree>
    <p:extLst>
      <p:ext uri="{BB962C8B-B14F-4D97-AF65-F5344CB8AC3E}">
        <p14:creationId xmlns:p14="http://schemas.microsoft.com/office/powerpoint/2010/main" val="16915641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752600"/>
            <a:ext cx="9144000" cy="3351715"/>
          </a:xfrm>
          <a:prstGeom prst="rect">
            <a:avLst/>
          </a:prstGeom>
        </p:spPr>
      </p:pic>
      <p:sp>
        <p:nvSpPr>
          <p:cNvPr id="5" name="Title 1"/>
          <p:cNvSpPr>
            <a:spLocks noGrp="1"/>
          </p:cNvSpPr>
          <p:nvPr>
            <p:ph type="title"/>
          </p:nvPr>
        </p:nvSpPr>
        <p:spPr>
          <a:xfrm>
            <a:off x="457200" y="274638"/>
            <a:ext cx="8229600" cy="1143000"/>
          </a:xfrm>
        </p:spPr>
        <p:txBody>
          <a:bodyPr>
            <a:normAutofit/>
          </a:bodyPr>
          <a:lstStyle/>
          <a:p>
            <a:r>
              <a:rPr lang="en-US" sz="3800" dirty="0" smtClean="0">
                <a:solidFill>
                  <a:srgbClr val="008000"/>
                </a:solidFill>
                <a:latin typeface="Arial"/>
                <a:cs typeface="Arial"/>
              </a:rPr>
              <a:t>Reaction Order</a:t>
            </a:r>
            <a:endParaRPr lang="en-US" sz="3800" dirty="0">
              <a:solidFill>
                <a:srgbClr val="008000"/>
              </a:solidFill>
              <a:latin typeface="Arial"/>
              <a:cs typeface="Arial"/>
            </a:endParaRPr>
          </a:p>
        </p:txBody>
      </p:sp>
    </p:spTree>
    <p:extLst>
      <p:ext uri="{BB962C8B-B14F-4D97-AF65-F5344CB8AC3E}">
        <p14:creationId xmlns:p14="http://schemas.microsoft.com/office/powerpoint/2010/main" val="42762778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1143000"/>
          </a:xfrm>
        </p:spPr>
        <p:txBody>
          <a:bodyPr>
            <a:normAutofit/>
          </a:bodyPr>
          <a:lstStyle/>
          <a:p>
            <a:r>
              <a:rPr lang="en-US" sz="3800" dirty="0" smtClean="0">
                <a:solidFill>
                  <a:srgbClr val="008000"/>
                </a:solidFill>
                <a:latin typeface="Arial"/>
                <a:cs typeface="Arial"/>
              </a:rPr>
              <a:t>Reaction Order</a:t>
            </a:r>
            <a:endParaRPr lang="en-US" sz="3800" dirty="0">
              <a:solidFill>
                <a:srgbClr val="008000"/>
              </a:solidFill>
              <a:latin typeface="Arial"/>
              <a:cs typeface="Arial"/>
            </a:endParaRPr>
          </a:p>
        </p:txBody>
      </p:sp>
      <p:sp>
        <p:nvSpPr>
          <p:cNvPr id="2" name="Rectangle 1"/>
          <p:cNvSpPr/>
          <p:nvPr/>
        </p:nvSpPr>
        <p:spPr>
          <a:xfrm>
            <a:off x="929306" y="1729078"/>
            <a:ext cx="7757493" cy="4031873"/>
          </a:xfrm>
          <a:prstGeom prst="rect">
            <a:avLst/>
          </a:prstGeom>
        </p:spPr>
        <p:txBody>
          <a:bodyPr wrap="square">
            <a:spAutoFit/>
          </a:bodyPr>
          <a:lstStyle/>
          <a:p>
            <a:pPr marL="457200" indent="-457200">
              <a:buFont typeface="Arial"/>
              <a:buChar char="•"/>
            </a:pPr>
            <a:r>
              <a:rPr lang="en-US" sz="3200" dirty="0">
                <a:latin typeface="Arial"/>
                <a:cs typeface="Arial"/>
              </a:rPr>
              <a:t>R</a:t>
            </a:r>
            <a:r>
              <a:rPr lang="en-US" sz="3200" dirty="0" smtClean="0">
                <a:latin typeface="Arial"/>
                <a:cs typeface="Arial"/>
              </a:rPr>
              <a:t>eaction </a:t>
            </a:r>
            <a:r>
              <a:rPr lang="en-US" sz="3200" dirty="0">
                <a:latin typeface="Arial"/>
                <a:cs typeface="Arial"/>
              </a:rPr>
              <a:t>orders frequently have whole-number values (particularly 1 or 2),</a:t>
            </a:r>
          </a:p>
          <a:p>
            <a:pPr marL="457200" indent="-457200">
              <a:buFont typeface="Arial"/>
              <a:buChar char="•"/>
            </a:pPr>
            <a:endParaRPr lang="en-US" sz="3200" dirty="0" smtClean="0">
              <a:latin typeface="Arial"/>
              <a:cs typeface="Arial"/>
            </a:endParaRPr>
          </a:p>
          <a:p>
            <a:pPr marL="457200" indent="-457200">
              <a:buFont typeface="Arial"/>
              <a:buChar char="•"/>
            </a:pPr>
            <a:r>
              <a:rPr lang="en-US" sz="3200" dirty="0">
                <a:latin typeface="Arial"/>
                <a:cs typeface="Arial"/>
              </a:rPr>
              <a:t>T</a:t>
            </a:r>
            <a:r>
              <a:rPr lang="en-US" sz="3200" dirty="0" smtClean="0">
                <a:latin typeface="Arial"/>
                <a:cs typeface="Arial"/>
              </a:rPr>
              <a:t>hey </a:t>
            </a:r>
            <a:r>
              <a:rPr lang="en-US" sz="3200" dirty="0">
                <a:latin typeface="Arial"/>
                <a:cs typeface="Arial"/>
              </a:rPr>
              <a:t>can be fractional. </a:t>
            </a:r>
            <a:endParaRPr lang="en-US" sz="3200" dirty="0" smtClean="0">
              <a:latin typeface="Arial"/>
              <a:cs typeface="Arial"/>
            </a:endParaRPr>
          </a:p>
          <a:p>
            <a:pPr marL="457200" indent="-457200">
              <a:buFont typeface="Arial"/>
              <a:buChar char="•"/>
            </a:pPr>
            <a:endParaRPr lang="en-US" sz="3200" dirty="0">
              <a:latin typeface="Arial"/>
              <a:cs typeface="Arial"/>
            </a:endParaRPr>
          </a:p>
          <a:p>
            <a:pPr marL="457200" indent="-457200">
              <a:buFont typeface="Arial"/>
              <a:buChar char="•"/>
            </a:pPr>
            <a:r>
              <a:rPr lang="en-US" sz="3200" dirty="0" smtClean="0">
                <a:latin typeface="Arial"/>
                <a:cs typeface="Arial"/>
              </a:rPr>
              <a:t>Zero order reactions are possible</a:t>
            </a:r>
          </a:p>
          <a:p>
            <a:pPr marL="457200" indent="-457200">
              <a:buFont typeface="Arial"/>
              <a:buChar char="•"/>
            </a:pPr>
            <a:endParaRPr lang="en-US" sz="3200" dirty="0">
              <a:latin typeface="Arial"/>
              <a:cs typeface="Arial"/>
            </a:endParaRPr>
          </a:p>
          <a:p>
            <a:pPr marL="457200" indent="-457200">
              <a:buFont typeface="Arial"/>
              <a:buChar char="•"/>
            </a:pPr>
            <a:r>
              <a:rPr lang="en-US" sz="3200" dirty="0" smtClean="0">
                <a:latin typeface="Arial"/>
                <a:cs typeface="Arial"/>
              </a:rPr>
              <a:t>Negative </a:t>
            </a:r>
            <a:r>
              <a:rPr lang="en-US" sz="3200" dirty="0">
                <a:latin typeface="Arial"/>
                <a:cs typeface="Arial"/>
              </a:rPr>
              <a:t>orders are also possible.</a:t>
            </a:r>
          </a:p>
        </p:txBody>
      </p:sp>
    </p:spTree>
    <p:extLst>
      <p:ext uri="{BB962C8B-B14F-4D97-AF65-F5344CB8AC3E}">
        <p14:creationId xmlns:p14="http://schemas.microsoft.com/office/powerpoint/2010/main" val="10319755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3911" y="799003"/>
            <a:ext cx="8926576" cy="2231644"/>
          </a:xfrm>
          <a:prstGeom prst="rect">
            <a:avLst/>
          </a:prstGeom>
        </p:spPr>
      </p:pic>
      <p:pic>
        <p:nvPicPr>
          <p:cNvPr id="5" name="Picture 4"/>
          <p:cNvPicPr>
            <a:picLocks noChangeAspect="1"/>
          </p:cNvPicPr>
          <p:nvPr/>
        </p:nvPicPr>
        <p:blipFill>
          <a:blip r:embed="rId3"/>
          <a:stretch>
            <a:fillRect/>
          </a:stretch>
        </p:blipFill>
        <p:spPr>
          <a:xfrm>
            <a:off x="123911" y="4299364"/>
            <a:ext cx="8914892" cy="823722"/>
          </a:xfrm>
          <a:prstGeom prst="rect">
            <a:avLst/>
          </a:prstGeom>
        </p:spPr>
      </p:pic>
    </p:spTree>
    <p:extLst>
      <p:ext uri="{BB962C8B-B14F-4D97-AF65-F5344CB8AC3E}">
        <p14:creationId xmlns:p14="http://schemas.microsoft.com/office/powerpoint/2010/main" val="250303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1143000"/>
          </a:xfrm>
        </p:spPr>
        <p:txBody>
          <a:bodyPr>
            <a:normAutofit/>
          </a:bodyPr>
          <a:lstStyle/>
          <a:p>
            <a:r>
              <a:rPr lang="en-US" sz="3800" dirty="0" smtClean="0">
                <a:solidFill>
                  <a:srgbClr val="008000"/>
                </a:solidFill>
                <a:latin typeface="Arial"/>
                <a:cs typeface="Arial"/>
              </a:rPr>
              <a:t>Determining the Rate Law</a:t>
            </a:r>
            <a:endParaRPr lang="en-US" sz="3800" dirty="0">
              <a:solidFill>
                <a:srgbClr val="008000"/>
              </a:solidFill>
              <a:latin typeface="Arial"/>
              <a:cs typeface="Arial"/>
            </a:endParaRPr>
          </a:p>
        </p:txBody>
      </p:sp>
      <p:sp>
        <p:nvSpPr>
          <p:cNvPr id="2" name="Rectangle 1"/>
          <p:cNvSpPr/>
          <p:nvPr/>
        </p:nvSpPr>
        <p:spPr>
          <a:xfrm>
            <a:off x="457200" y="1326338"/>
            <a:ext cx="8229599" cy="5030094"/>
          </a:xfrm>
          <a:prstGeom prst="rect">
            <a:avLst/>
          </a:prstGeom>
        </p:spPr>
        <p:txBody>
          <a:bodyPr wrap="square">
            <a:spAutoFit/>
          </a:bodyPr>
          <a:lstStyle/>
          <a:p>
            <a:pPr>
              <a:lnSpc>
                <a:spcPct val="120000"/>
              </a:lnSpc>
            </a:pPr>
            <a:r>
              <a:rPr lang="en-US" sz="2200" dirty="0">
                <a:latin typeface="Arial"/>
                <a:cs typeface="Arial"/>
              </a:rPr>
              <a:t>The experimental determination of the rate law for a reaction requires that you </a:t>
            </a:r>
            <a:r>
              <a:rPr lang="en-US" sz="2200" dirty="0" smtClean="0">
                <a:latin typeface="Arial"/>
                <a:cs typeface="Arial"/>
              </a:rPr>
              <a:t>find the </a:t>
            </a:r>
            <a:r>
              <a:rPr lang="en-US" sz="2200" dirty="0">
                <a:latin typeface="Arial"/>
                <a:cs typeface="Arial"/>
              </a:rPr>
              <a:t>order of the reaction with respect to each reactant and any catalyst. </a:t>
            </a:r>
            <a:endParaRPr lang="en-US" sz="2200" dirty="0" smtClean="0">
              <a:latin typeface="Arial"/>
              <a:cs typeface="Arial"/>
            </a:endParaRPr>
          </a:p>
          <a:p>
            <a:pPr>
              <a:lnSpc>
                <a:spcPct val="120000"/>
              </a:lnSpc>
            </a:pPr>
            <a:endParaRPr lang="en-US" sz="1200" dirty="0" smtClean="0">
              <a:latin typeface="Arial"/>
              <a:cs typeface="Arial"/>
            </a:endParaRPr>
          </a:p>
          <a:p>
            <a:pPr>
              <a:lnSpc>
                <a:spcPct val="120000"/>
              </a:lnSpc>
            </a:pPr>
            <a:r>
              <a:rPr lang="en-US" sz="2200" dirty="0" smtClean="0">
                <a:latin typeface="Arial"/>
                <a:cs typeface="Arial"/>
              </a:rPr>
              <a:t>The </a:t>
            </a:r>
            <a:r>
              <a:rPr lang="en-US" sz="2200" i="1" dirty="0" smtClean="0">
                <a:latin typeface="Arial"/>
                <a:cs typeface="Arial"/>
              </a:rPr>
              <a:t>initial rate</a:t>
            </a:r>
            <a:r>
              <a:rPr lang="en-US" sz="2200" i="1" dirty="0">
                <a:latin typeface="Arial"/>
                <a:cs typeface="Arial"/>
              </a:rPr>
              <a:t> </a:t>
            </a:r>
            <a:r>
              <a:rPr lang="en-US" sz="2200" i="1" dirty="0" smtClean="0">
                <a:latin typeface="Arial"/>
                <a:cs typeface="Arial"/>
              </a:rPr>
              <a:t>method </a:t>
            </a:r>
            <a:r>
              <a:rPr lang="en-US" sz="2200" dirty="0">
                <a:latin typeface="Arial"/>
                <a:cs typeface="Arial"/>
              </a:rPr>
              <a:t>is a simple way to obtain reaction orders. It consists of doing a series </a:t>
            </a:r>
            <a:r>
              <a:rPr lang="en-US" sz="2200" dirty="0" smtClean="0">
                <a:latin typeface="Arial"/>
                <a:cs typeface="Arial"/>
              </a:rPr>
              <a:t>of experiments </a:t>
            </a:r>
            <a:r>
              <a:rPr lang="en-US" sz="2200" dirty="0">
                <a:latin typeface="Arial"/>
                <a:cs typeface="Arial"/>
              </a:rPr>
              <a:t>in which the initial, or </a:t>
            </a:r>
            <a:r>
              <a:rPr lang="en-US" sz="2200" dirty="0" smtClean="0">
                <a:latin typeface="Arial"/>
                <a:cs typeface="Arial"/>
              </a:rPr>
              <a:t>starting </a:t>
            </a:r>
            <a:r>
              <a:rPr lang="en-US" sz="2200" dirty="0">
                <a:latin typeface="Arial"/>
                <a:cs typeface="Arial"/>
              </a:rPr>
              <a:t>concentrations of reactants are varied</a:t>
            </a:r>
            <a:r>
              <a:rPr lang="en-US" sz="2200" dirty="0" smtClean="0">
                <a:latin typeface="Arial"/>
                <a:cs typeface="Arial"/>
              </a:rPr>
              <a:t>.</a:t>
            </a:r>
          </a:p>
          <a:p>
            <a:pPr>
              <a:lnSpc>
                <a:spcPct val="120000"/>
              </a:lnSpc>
            </a:pPr>
            <a:endParaRPr lang="en-US" sz="1200" dirty="0">
              <a:latin typeface="Arial"/>
              <a:cs typeface="Arial"/>
            </a:endParaRPr>
          </a:p>
          <a:p>
            <a:pPr>
              <a:lnSpc>
                <a:spcPct val="120000"/>
              </a:lnSpc>
            </a:pPr>
            <a:r>
              <a:rPr lang="en-US" sz="2200" dirty="0">
                <a:latin typeface="Arial"/>
                <a:cs typeface="Arial"/>
              </a:rPr>
              <a:t>Then the initial rates are compared, from which the reaction orders can be deduced</a:t>
            </a:r>
            <a:r>
              <a:rPr lang="en-US" sz="2200" dirty="0" smtClean="0">
                <a:latin typeface="Arial"/>
                <a:cs typeface="Arial"/>
              </a:rPr>
              <a:t>.</a:t>
            </a:r>
          </a:p>
          <a:p>
            <a:pPr>
              <a:lnSpc>
                <a:spcPct val="120000"/>
              </a:lnSpc>
            </a:pPr>
            <a:endParaRPr lang="en-US" sz="1200" dirty="0">
              <a:latin typeface="Arial"/>
              <a:cs typeface="Arial"/>
            </a:endParaRPr>
          </a:p>
          <a:p>
            <a:pPr>
              <a:lnSpc>
                <a:spcPct val="120000"/>
              </a:lnSpc>
            </a:pPr>
            <a:r>
              <a:rPr lang="en-US" sz="2200" dirty="0">
                <a:latin typeface="Arial"/>
                <a:cs typeface="Arial"/>
              </a:rPr>
              <a:t>To see how this method works, again consider the </a:t>
            </a:r>
            <a:r>
              <a:rPr lang="en-US" sz="2200" dirty="0" smtClean="0">
                <a:latin typeface="Arial"/>
                <a:cs typeface="Arial"/>
              </a:rPr>
              <a:t>reaction</a:t>
            </a:r>
          </a:p>
          <a:p>
            <a:pPr algn="ctr">
              <a:lnSpc>
                <a:spcPct val="120000"/>
              </a:lnSpc>
            </a:pPr>
            <a:endParaRPr lang="fr-FR" sz="1200" dirty="0" smtClean="0">
              <a:latin typeface="Arial"/>
              <a:cs typeface="Arial"/>
            </a:endParaRPr>
          </a:p>
          <a:p>
            <a:pPr algn="ctr">
              <a:lnSpc>
                <a:spcPct val="120000"/>
              </a:lnSpc>
            </a:pPr>
            <a:r>
              <a:rPr lang="fr-FR" sz="2200" dirty="0" smtClean="0">
                <a:latin typeface="Arial"/>
                <a:cs typeface="Arial"/>
              </a:rPr>
              <a:t>2N</a:t>
            </a:r>
            <a:r>
              <a:rPr lang="fr-FR" sz="2200" baseline="-25000" dirty="0" smtClean="0">
                <a:latin typeface="Arial"/>
                <a:cs typeface="Arial"/>
              </a:rPr>
              <a:t>2</a:t>
            </a:r>
            <a:r>
              <a:rPr lang="fr-FR" sz="2200" dirty="0" smtClean="0">
                <a:latin typeface="Arial"/>
                <a:cs typeface="Arial"/>
              </a:rPr>
              <a:t>O</a:t>
            </a:r>
            <a:r>
              <a:rPr lang="fr-FR" sz="2200" baseline="-25000" dirty="0" smtClean="0">
                <a:latin typeface="Arial"/>
                <a:cs typeface="Arial"/>
              </a:rPr>
              <a:t>5</a:t>
            </a:r>
            <a:r>
              <a:rPr lang="fr-FR" sz="2200" dirty="0">
                <a:latin typeface="Arial"/>
                <a:cs typeface="Arial"/>
              </a:rPr>
              <a:t>(</a:t>
            </a:r>
            <a:r>
              <a:rPr lang="fr-FR" sz="2200" i="1" dirty="0">
                <a:latin typeface="Arial"/>
                <a:cs typeface="Arial"/>
              </a:rPr>
              <a:t>g</a:t>
            </a:r>
            <a:r>
              <a:rPr lang="fr-FR" sz="2200" dirty="0">
                <a:latin typeface="Arial"/>
                <a:cs typeface="Arial"/>
              </a:rPr>
              <a:t>) </a:t>
            </a:r>
            <a:r>
              <a:rPr lang="fr-FR" sz="2200" dirty="0">
                <a:latin typeface="Arial"/>
                <a:ea typeface="Wingdings"/>
                <a:cs typeface="Arial"/>
                <a:sym typeface="Wingdings"/>
              </a:rPr>
              <a:t></a:t>
            </a:r>
            <a:r>
              <a:rPr lang="fr-FR" sz="2200" dirty="0">
                <a:latin typeface="Arial"/>
                <a:cs typeface="Arial"/>
              </a:rPr>
              <a:t> 4NO</a:t>
            </a:r>
            <a:r>
              <a:rPr lang="fr-FR" sz="2200" baseline="-25000" dirty="0">
                <a:latin typeface="Arial"/>
                <a:cs typeface="Arial"/>
              </a:rPr>
              <a:t>2</a:t>
            </a:r>
            <a:r>
              <a:rPr lang="fr-FR" sz="2200" dirty="0">
                <a:latin typeface="Arial"/>
                <a:cs typeface="Arial"/>
              </a:rPr>
              <a:t>(</a:t>
            </a:r>
            <a:r>
              <a:rPr lang="fr-FR" sz="2200" i="1" dirty="0">
                <a:latin typeface="Arial"/>
                <a:cs typeface="Arial"/>
              </a:rPr>
              <a:t>g</a:t>
            </a:r>
            <a:r>
              <a:rPr lang="fr-FR" sz="2200" dirty="0">
                <a:latin typeface="Arial"/>
                <a:cs typeface="Arial"/>
              </a:rPr>
              <a:t>) + O</a:t>
            </a:r>
            <a:r>
              <a:rPr lang="fr-FR" sz="2200" baseline="-25000" dirty="0">
                <a:latin typeface="Arial"/>
                <a:cs typeface="Arial"/>
              </a:rPr>
              <a:t>2</a:t>
            </a:r>
            <a:r>
              <a:rPr lang="fr-FR" sz="2200" dirty="0">
                <a:latin typeface="Arial"/>
                <a:cs typeface="Arial"/>
              </a:rPr>
              <a:t>(</a:t>
            </a:r>
            <a:r>
              <a:rPr lang="fr-FR" sz="2200" i="1" dirty="0">
                <a:latin typeface="Arial"/>
                <a:cs typeface="Arial"/>
              </a:rPr>
              <a:t>g</a:t>
            </a:r>
            <a:r>
              <a:rPr lang="fr-FR" sz="2200" dirty="0" smtClean="0">
                <a:latin typeface="Arial"/>
                <a:cs typeface="Arial"/>
              </a:rPr>
              <a:t>)</a:t>
            </a:r>
          </a:p>
        </p:txBody>
      </p:sp>
    </p:spTree>
    <p:extLst>
      <p:ext uri="{BB962C8B-B14F-4D97-AF65-F5344CB8AC3E}">
        <p14:creationId xmlns:p14="http://schemas.microsoft.com/office/powerpoint/2010/main" val="16603517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98824" y="1143100"/>
            <a:ext cx="8621058" cy="5503558"/>
          </a:xfrm>
          <a:prstGeom prst="rect">
            <a:avLst/>
          </a:prstGeom>
        </p:spPr>
        <p:txBody>
          <a:bodyPr wrap="square">
            <a:spAutoFit/>
          </a:bodyPr>
          <a:lstStyle/>
          <a:p>
            <a:pPr>
              <a:lnSpc>
                <a:spcPct val="110000"/>
              </a:lnSpc>
            </a:pPr>
            <a:r>
              <a:rPr lang="en-US" sz="2200" i="1" dirty="0">
                <a:latin typeface="Arial"/>
                <a:cs typeface="Arial"/>
              </a:rPr>
              <a:t>Chemical kinetics </a:t>
            </a:r>
            <a:r>
              <a:rPr lang="en-US" sz="2200" dirty="0">
                <a:latin typeface="Arial"/>
                <a:cs typeface="Arial"/>
              </a:rPr>
              <a:t>is the study of reaction rates, how reaction rates change under </a:t>
            </a:r>
            <a:r>
              <a:rPr lang="en-US" sz="2200" dirty="0" smtClean="0">
                <a:latin typeface="Arial"/>
                <a:cs typeface="Arial"/>
              </a:rPr>
              <a:t>varying conditions</a:t>
            </a:r>
            <a:r>
              <a:rPr lang="en-US" sz="2200" dirty="0">
                <a:latin typeface="Arial"/>
                <a:cs typeface="Arial"/>
              </a:rPr>
              <a:t>, and what molecular events occur during the overall reaction</a:t>
            </a:r>
            <a:r>
              <a:rPr lang="en-US" sz="2200" dirty="0" smtClean="0">
                <a:latin typeface="Arial"/>
                <a:cs typeface="Arial"/>
              </a:rPr>
              <a:t>.</a:t>
            </a:r>
          </a:p>
          <a:p>
            <a:pPr>
              <a:lnSpc>
                <a:spcPct val="110000"/>
              </a:lnSpc>
            </a:pPr>
            <a:endParaRPr lang="en-US" sz="2200" dirty="0">
              <a:latin typeface="Arial"/>
              <a:cs typeface="Arial"/>
            </a:endParaRPr>
          </a:p>
          <a:p>
            <a:pPr>
              <a:lnSpc>
                <a:spcPct val="110000"/>
              </a:lnSpc>
            </a:pPr>
            <a:r>
              <a:rPr lang="en-US" sz="2200" dirty="0">
                <a:solidFill>
                  <a:srgbClr val="FF0000"/>
                </a:solidFill>
                <a:latin typeface="Arial"/>
                <a:cs typeface="Arial"/>
              </a:rPr>
              <a:t>What variables affect reaction </a:t>
            </a:r>
            <a:r>
              <a:rPr lang="en-US" sz="2200" dirty="0" smtClean="0">
                <a:solidFill>
                  <a:srgbClr val="FF0000"/>
                </a:solidFill>
                <a:latin typeface="Arial"/>
                <a:cs typeface="Arial"/>
              </a:rPr>
              <a:t>rates?</a:t>
            </a:r>
          </a:p>
          <a:p>
            <a:pPr>
              <a:lnSpc>
                <a:spcPct val="110000"/>
              </a:lnSpc>
            </a:pPr>
            <a:endParaRPr lang="en-US" sz="1200" dirty="0">
              <a:latin typeface="Arial"/>
              <a:cs typeface="Arial"/>
            </a:endParaRPr>
          </a:p>
          <a:p>
            <a:pPr marL="457200" indent="-457200">
              <a:lnSpc>
                <a:spcPct val="110000"/>
              </a:lnSpc>
              <a:buAutoNum type="arabicPeriod"/>
            </a:pPr>
            <a:r>
              <a:rPr lang="en-US" sz="2200" i="1" dirty="0" smtClean="0">
                <a:solidFill>
                  <a:schemeClr val="accent5">
                    <a:lumMod val="75000"/>
                  </a:schemeClr>
                </a:solidFill>
                <a:latin typeface="Arial"/>
                <a:cs typeface="Arial"/>
              </a:rPr>
              <a:t>Concentrations </a:t>
            </a:r>
            <a:r>
              <a:rPr lang="en-US" sz="2200" i="1" dirty="0">
                <a:solidFill>
                  <a:schemeClr val="accent5">
                    <a:lumMod val="75000"/>
                  </a:schemeClr>
                </a:solidFill>
                <a:latin typeface="Arial"/>
                <a:cs typeface="Arial"/>
              </a:rPr>
              <a:t>of reactants. </a:t>
            </a:r>
            <a:r>
              <a:rPr lang="en-US" sz="2200" dirty="0">
                <a:latin typeface="Arial"/>
                <a:cs typeface="Arial"/>
              </a:rPr>
              <a:t>Often the rate of reaction increases when the </a:t>
            </a:r>
            <a:r>
              <a:rPr lang="en-US" sz="2200" dirty="0" smtClean="0">
                <a:latin typeface="Arial"/>
                <a:cs typeface="Arial"/>
              </a:rPr>
              <a:t>concentration of </a:t>
            </a:r>
            <a:r>
              <a:rPr lang="en-US" sz="2200" dirty="0">
                <a:latin typeface="Arial"/>
                <a:cs typeface="Arial"/>
              </a:rPr>
              <a:t>a reactant is increased</a:t>
            </a:r>
            <a:r>
              <a:rPr lang="en-US" sz="2200" dirty="0" smtClean="0">
                <a:latin typeface="Arial"/>
                <a:cs typeface="Arial"/>
              </a:rPr>
              <a:t>.</a:t>
            </a:r>
          </a:p>
          <a:p>
            <a:pPr marL="457200" indent="-457200">
              <a:lnSpc>
                <a:spcPct val="110000"/>
              </a:lnSpc>
              <a:buAutoNum type="arabicPeriod"/>
            </a:pPr>
            <a:r>
              <a:rPr lang="en-US" sz="2200" i="1" dirty="0" smtClean="0">
                <a:solidFill>
                  <a:srgbClr val="31859C"/>
                </a:solidFill>
                <a:latin typeface="Arial"/>
                <a:cs typeface="Arial"/>
              </a:rPr>
              <a:t>Catalyst</a:t>
            </a:r>
            <a:r>
              <a:rPr lang="en-US" sz="2200" i="1" dirty="0">
                <a:latin typeface="Arial"/>
                <a:cs typeface="Arial"/>
              </a:rPr>
              <a:t>. </a:t>
            </a:r>
            <a:r>
              <a:rPr lang="en-US" sz="2200" dirty="0">
                <a:latin typeface="Arial"/>
                <a:cs typeface="Arial"/>
              </a:rPr>
              <a:t>A catalyst is </a:t>
            </a:r>
            <a:r>
              <a:rPr lang="en-US" sz="2200" i="1" dirty="0">
                <a:latin typeface="Arial"/>
                <a:cs typeface="Arial"/>
              </a:rPr>
              <a:t>a substance that increases the rate of </a:t>
            </a:r>
            <a:r>
              <a:rPr lang="en-US" sz="2200" i="1" dirty="0" smtClean="0">
                <a:latin typeface="Arial"/>
                <a:cs typeface="Arial"/>
              </a:rPr>
              <a:t>reaction without </a:t>
            </a:r>
            <a:r>
              <a:rPr lang="en-US" sz="2200" i="1" dirty="0">
                <a:latin typeface="Arial"/>
                <a:cs typeface="Arial"/>
              </a:rPr>
              <a:t>being consumed in the overall </a:t>
            </a:r>
            <a:r>
              <a:rPr lang="en-US" sz="2200" i="1" dirty="0" smtClean="0">
                <a:latin typeface="Arial"/>
                <a:cs typeface="Arial"/>
              </a:rPr>
              <a:t>reaction.</a:t>
            </a:r>
          </a:p>
          <a:p>
            <a:pPr marL="457200" indent="-457200">
              <a:lnSpc>
                <a:spcPct val="110000"/>
              </a:lnSpc>
              <a:buAutoNum type="arabicPeriod"/>
            </a:pPr>
            <a:r>
              <a:rPr lang="en-US" sz="2200" i="1" dirty="0" smtClean="0">
                <a:solidFill>
                  <a:srgbClr val="31859C"/>
                </a:solidFill>
                <a:latin typeface="Arial"/>
                <a:cs typeface="Arial"/>
              </a:rPr>
              <a:t>Temperature at which the reaction occurs. </a:t>
            </a:r>
            <a:r>
              <a:rPr lang="en-US" sz="2200" dirty="0" smtClean="0">
                <a:latin typeface="Arial"/>
                <a:cs typeface="Arial"/>
              </a:rPr>
              <a:t>Usually reactions speed up when the temperature increases.</a:t>
            </a:r>
          </a:p>
          <a:p>
            <a:pPr marL="457200" indent="-457200">
              <a:lnSpc>
                <a:spcPct val="110000"/>
              </a:lnSpc>
              <a:buAutoNum type="arabicPeriod"/>
            </a:pPr>
            <a:r>
              <a:rPr lang="en-US" sz="2200" i="1" dirty="0" smtClean="0">
                <a:solidFill>
                  <a:srgbClr val="31859C"/>
                </a:solidFill>
                <a:latin typeface="Arial"/>
                <a:cs typeface="Arial"/>
              </a:rPr>
              <a:t>Surface </a:t>
            </a:r>
            <a:r>
              <a:rPr lang="en-US" sz="2200" i="1" dirty="0">
                <a:solidFill>
                  <a:srgbClr val="31859C"/>
                </a:solidFill>
                <a:latin typeface="Arial"/>
                <a:cs typeface="Arial"/>
              </a:rPr>
              <a:t>area of a solid reactant or catalyst</a:t>
            </a:r>
            <a:r>
              <a:rPr lang="en-US" sz="2200" i="1" dirty="0">
                <a:latin typeface="Arial"/>
                <a:cs typeface="Arial"/>
              </a:rPr>
              <a:t>. </a:t>
            </a:r>
            <a:r>
              <a:rPr lang="en-US" sz="2200" dirty="0">
                <a:latin typeface="Arial"/>
                <a:cs typeface="Arial"/>
              </a:rPr>
              <a:t>If a reaction involves a solid </a:t>
            </a:r>
            <a:r>
              <a:rPr lang="en-US" sz="2200" dirty="0" smtClean="0">
                <a:latin typeface="Arial"/>
                <a:cs typeface="Arial"/>
              </a:rPr>
              <a:t>with a </a:t>
            </a:r>
            <a:r>
              <a:rPr lang="en-US" sz="2200" dirty="0">
                <a:latin typeface="Arial"/>
                <a:cs typeface="Arial"/>
              </a:rPr>
              <a:t>gas or liquid, the surface area of the solid affects the reaction rate</a:t>
            </a:r>
            <a:r>
              <a:rPr lang="en-US" sz="2200" dirty="0" smtClean="0">
                <a:latin typeface="Arial"/>
                <a:cs typeface="Arial"/>
              </a:rPr>
              <a:t>.</a:t>
            </a:r>
          </a:p>
        </p:txBody>
      </p:sp>
      <p:sp>
        <p:nvSpPr>
          <p:cNvPr id="13" name="Title 1"/>
          <p:cNvSpPr txBox="1">
            <a:spLocks/>
          </p:cNvSpPr>
          <p:nvPr/>
        </p:nvSpPr>
        <p:spPr>
          <a:xfrm>
            <a:off x="575361" y="279521"/>
            <a:ext cx="7772400" cy="897371"/>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solidFill>
                  <a:srgbClr val="008000"/>
                </a:solidFill>
                <a:latin typeface="Arial"/>
                <a:cs typeface="Arial"/>
              </a:rPr>
              <a:t>Rates of Reaction</a:t>
            </a:r>
            <a:br>
              <a:rPr lang="en-US" smtClean="0">
                <a:solidFill>
                  <a:srgbClr val="008000"/>
                </a:solidFill>
                <a:latin typeface="Arial"/>
                <a:cs typeface="Arial"/>
              </a:rPr>
            </a:br>
            <a:endParaRPr lang="en-US" sz="2400" dirty="0">
              <a:solidFill>
                <a:srgbClr val="008000"/>
              </a:solidFill>
              <a:latin typeface="Arial"/>
              <a:cs typeface="Arial"/>
            </a:endParaRPr>
          </a:p>
        </p:txBody>
      </p:sp>
    </p:spTree>
    <p:extLst>
      <p:ext uri="{BB962C8B-B14F-4D97-AF65-F5344CB8AC3E}">
        <p14:creationId xmlns:p14="http://schemas.microsoft.com/office/powerpoint/2010/main" val="3272081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1143000"/>
          </a:xfrm>
        </p:spPr>
        <p:txBody>
          <a:bodyPr>
            <a:normAutofit/>
          </a:bodyPr>
          <a:lstStyle/>
          <a:p>
            <a:r>
              <a:rPr lang="en-US" sz="3800" dirty="0" smtClean="0">
                <a:solidFill>
                  <a:srgbClr val="008000"/>
                </a:solidFill>
                <a:latin typeface="Arial"/>
                <a:cs typeface="Arial"/>
              </a:rPr>
              <a:t>Initial </a:t>
            </a:r>
            <a:r>
              <a:rPr lang="en-US" sz="3800" dirty="0">
                <a:solidFill>
                  <a:srgbClr val="008000"/>
                </a:solidFill>
                <a:latin typeface="Arial"/>
                <a:cs typeface="Arial"/>
              </a:rPr>
              <a:t>R</a:t>
            </a:r>
            <a:r>
              <a:rPr lang="en-US" sz="3800" dirty="0" smtClean="0">
                <a:solidFill>
                  <a:srgbClr val="008000"/>
                </a:solidFill>
                <a:latin typeface="Arial"/>
                <a:cs typeface="Arial"/>
              </a:rPr>
              <a:t>ate Method</a:t>
            </a:r>
            <a:endParaRPr lang="en-US" sz="3800" dirty="0">
              <a:solidFill>
                <a:srgbClr val="008000"/>
              </a:solidFill>
              <a:latin typeface="Arial"/>
              <a:cs typeface="Arial"/>
            </a:endParaRPr>
          </a:p>
        </p:txBody>
      </p:sp>
      <p:sp>
        <p:nvSpPr>
          <p:cNvPr id="2" name="Rectangle 1"/>
          <p:cNvSpPr/>
          <p:nvPr/>
        </p:nvSpPr>
        <p:spPr>
          <a:xfrm>
            <a:off x="457201" y="1440526"/>
            <a:ext cx="8229599" cy="4660763"/>
          </a:xfrm>
          <a:prstGeom prst="rect">
            <a:avLst/>
          </a:prstGeom>
        </p:spPr>
        <p:txBody>
          <a:bodyPr wrap="square">
            <a:spAutoFit/>
          </a:bodyPr>
          <a:lstStyle/>
          <a:p>
            <a:pPr algn="ctr">
              <a:lnSpc>
                <a:spcPct val="120000"/>
              </a:lnSpc>
            </a:pPr>
            <a:r>
              <a:rPr lang="fr-FR" sz="2800" dirty="0" smtClean="0">
                <a:solidFill>
                  <a:schemeClr val="accent6">
                    <a:lumMod val="75000"/>
                  </a:schemeClr>
                </a:solidFill>
                <a:latin typeface="Arial"/>
                <a:cs typeface="Arial"/>
              </a:rPr>
              <a:t>2N</a:t>
            </a:r>
            <a:r>
              <a:rPr lang="fr-FR" sz="2800" baseline="-25000" dirty="0" smtClean="0">
                <a:solidFill>
                  <a:schemeClr val="accent6">
                    <a:lumMod val="75000"/>
                  </a:schemeClr>
                </a:solidFill>
                <a:latin typeface="Arial"/>
                <a:cs typeface="Arial"/>
              </a:rPr>
              <a:t>2</a:t>
            </a:r>
            <a:r>
              <a:rPr lang="fr-FR" sz="2800" dirty="0" smtClean="0">
                <a:solidFill>
                  <a:schemeClr val="accent6">
                    <a:lumMod val="75000"/>
                  </a:schemeClr>
                </a:solidFill>
                <a:latin typeface="Arial"/>
                <a:cs typeface="Arial"/>
              </a:rPr>
              <a:t>O</a:t>
            </a:r>
            <a:r>
              <a:rPr lang="fr-FR" sz="2800" baseline="-25000" dirty="0" smtClean="0">
                <a:solidFill>
                  <a:schemeClr val="accent6">
                    <a:lumMod val="75000"/>
                  </a:schemeClr>
                </a:solidFill>
                <a:latin typeface="Arial"/>
                <a:cs typeface="Arial"/>
              </a:rPr>
              <a:t>5</a:t>
            </a:r>
            <a:r>
              <a:rPr lang="fr-FR" sz="2800" dirty="0">
                <a:solidFill>
                  <a:schemeClr val="accent6">
                    <a:lumMod val="75000"/>
                  </a:schemeClr>
                </a:solidFill>
                <a:latin typeface="Arial"/>
                <a:cs typeface="Arial"/>
              </a:rPr>
              <a:t>(</a:t>
            </a:r>
            <a:r>
              <a:rPr lang="fr-FR" sz="2800" i="1" dirty="0">
                <a:solidFill>
                  <a:schemeClr val="accent6">
                    <a:lumMod val="75000"/>
                  </a:schemeClr>
                </a:solidFill>
                <a:latin typeface="Arial"/>
                <a:cs typeface="Arial"/>
              </a:rPr>
              <a:t>g</a:t>
            </a:r>
            <a:r>
              <a:rPr lang="fr-FR" sz="2800" dirty="0">
                <a:solidFill>
                  <a:schemeClr val="accent6">
                    <a:lumMod val="75000"/>
                  </a:schemeClr>
                </a:solidFill>
                <a:latin typeface="Arial"/>
                <a:cs typeface="Arial"/>
              </a:rPr>
              <a:t>) </a:t>
            </a:r>
            <a:r>
              <a:rPr lang="fr-FR" sz="2800" dirty="0">
                <a:solidFill>
                  <a:schemeClr val="accent6">
                    <a:lumMod val="75000"/>
                  </a:schemeClr>
                </a:solidFill>
                <a:latin typeface="Arial"/>
                <a:ea typeface="Wingdings"/>
                <a:cs typeface="Arial"/>
                <a:sym typeface="Wingdings"/>
              </a:rPr>
              <a:t></a:t>
            </a:r>
            <a:r>
              <a:rPr lang="fr-FR" sz="2800" dirty="0">
                <a:solidFill>
                  <a:schemeClr val="accent6">
                    <a:lumMod val="75000"/>
                  </a:schemeClr>
                </a:solidFill>
                <a:latin typeface="Arial"/>
                <a:cs typeface="Arial"/>
              </a:rPr>
              <a:t> 4NO</a:t>
            </a:r>
            <a:r>
              <a:rPr lang="fr-FR" sz="2800" baseline="-25000" dirty="0">
                <a:solidFill>
                  <a:schemeClr val="accent6">
                    <a:lumMod val="75000"/>
                  </a:schemeClr>
                </a:solidFill>
                <a:latin typeface="Arial"/>
                <a:cs typeface="Arial"/>
              </a:rPr>
              <a:t>2</a:t>
            </a:r>
            <a:r>
              <a:rPr lang="fr-FR" sz="2800" dirty="0">
                <a:solidFill>
                  <a:schemeClr val="accent6">
                    <a:lumMod val="75000"/>
                  </a:schemeClr>
                </a:solidFill>
                <a:latin typeface="Arial"/>
                <a:cs typeface="Arial"/>
              </a:rPr>
              <a:t>(</a:t>
            </a:r>
            <a:r>
              <a:rPr lang="fr-FR" sz="2800" i="1" dirty="0">
                <a:solidFill>
                  <a:schemeClr val="accent6">
                    <a:lumMod val="75000"/>
                  </a:schemeClr>
                </a:solidFill>
                <a:latin typeface="Arial"/>
                <a:cs typeface="Arial"/>
              </a:rPr>
              <a:t>g</a:t>
            </a:r>
            <a:r>
              <a:rPr lang="fr-FR" sz="2800" dirty="0">
                <a:solidFill>
                  <a:schemeClr val="accent6">
                    <a:lumMod val="75000"/>
                  </a:schemeClr>
                </a:solidFill>
                <a:latin typeface="Arial"/>
                <a:cs typeface="Arial"/>
              </a:rPr>
              <a:t>) + O</a:t>
            </a:r>
            <a:r>
              <a:rPr lang="fr-FR" sz="2800" baseline="-25000" dirty="0">
                <a:solidFill>
                  <a:schemeClr val="accent6">
                    <a:lumMod val="75000"/>
                  </a:schemeClr>
                </a:solidFill>
                <a:latin typeface="Arial"/>
                <a:cs typeface="Arial"/>
              </a:rPr>
              <a:t>2</a:t>
            </a:r>
            <a:r>
              <a:rPr lang="fr-FR" sz="2800" dirty="0">
                <a:solidFill>
                  <a:schemeClr val="accent6">
                    <a:lumMod val="75000"/>
                  </a:schemeClr>
                </a:solidFill>
                <a:latin typeface="Arial"/>
                <a:cs typeface="Arial"/>
              </a:rPr>
              <a:t>(</a:t>
            </a:r>
            <a:r>
              <a:rPr lang="fr-FR" sz="2800" i="1" dirty="0">
                <a:solidFill>
                  <a:schemeClr val="accent6">
                    <a:lumMod val="75000"/>
                  </a:schemeClr>
                </a:solidFill>
                <a:latin typeface="Arial"/>
                <a:cs typeface="Arial"/>
              </a:rPr>
              <a:t>g</a:t>
            </a:r>
            <a:r>
              <a:rPr lang="fr-FR" sz="2800" dirty="0" smtClean="0">
                <a:solidFill>
                  <a:schemeClr val="accent6">
                    <a:lumMod val="75000"/>
                  </a:schemeClr>
                </a:solidFill>
                <a:latin typeface="Arial"/>
                <a:cs typeface="Arial"/>
              </a:rPr>
              <a:t>)</a:t>
            </a:r>
          </a:p>
          <a:p>
            <a:pPr algn="ctr">
              <a:lnSpc>
                <a:spcPct val="120000"/>
              </a:lnSpc>
            </a:pPr>
            <a:endParaRPr lang="fr-FR" sz="2200" dirty="0" smtClean="0">
              <a:latin typeface="Arial"/>
              <a:cs typeface="Arial"/>
            </a:endParaRPr>
          </a:p>
          <a:p>
            <a:pPr>
              <a:lnSpc>
                <a:spcPct val="120000"/>
              </a:lnSpc>
            </a:pPr>
            <a:endParaRPr lang="en-US" sz="2200" dirty="0" smtClean="0">
              <a:latin typeface="Arial"/>
              <a:cs typeface="Arial"/>
            </a:endParaRPr>
          </a:p>
          <a:p>
            <a:pPr>
              <a:lnSpc>
                <a:spcPct val="120000"/>
              </a:lnSpc>
            </a:pPr>
            <a:endParaRPr lang="en-US" sz="2200" dirty="0">
              <a:latin typeface="Arial"/>
              <a:cs typeface="Arial"/>
            </a:endParaRPr>
          </a:p>
          <a:p>
            <a:pPr>
              <a:lnSpc>
                <a:spcPct val="120000"/>
              </a:lnSpc>
            </a:pPr>
            <a:endParaRPr lang="en-US" sz="2200" dirty="0" smtClean="0">
              <a:latin typeface="Arial"/>
              <a:cs typeface="Arial"/>
            </a:endParaRPr>
          </a:p>
          <a:p>
            <a:pPr>
              <a:lnSpc>
                <a:spcPct val="120000"/>
              </a:lnSpc>
            </a:pPr>
            <a:endParaRPr lang="en-US" sz="2200" dirty="0">
              <a:latin typeface="Arial"/>
              <a:cs typeface="Arial"/>
            </a:endParaRPr>
          </a:p>
          <a:p>
            <a:pPr>
              <a:lnSpc>
                <a:spcPct val="120000"/>
              </a:lnSpc>
            </a:pPr>
            <a:endParaRPr lang="en-US" sz="2200" dirty="0" smtClean="0">
              <a:latin typeface="Arial"/>
              <a:cs typeface="Arial"/>
            </a:endParaRPr>
          </a:p>
          <a:p>
            <a:pPr>
              <a:lnSpc>
                <a:spcPct val="120000"/>
              </a:lnSpc>
            </a:pPr>
            <a:r>
              <a:rPr lang="en-US" sz="2200" dirty="0" smtClean="0">
                <a:latin typeface="Arial"/>
                <a:cs typeface="Arial"/>
              </a:rPr>
              <a:t>In Experiment 2, the </a:t>
            </a:r>
            <a:r>
              <a:rPr lang="en-US" sz="2200" dirty="0" smtClean="0">
                <a:solidFill>
                  <a:schemeClr val="accent5">
                    <a:lumMod val="75000"/>
                  </a:schemeClr>
                </a:solidFill>
                <a:latin typeface="Arial"/>
                <a:cs typeface="Arial"/>
              </a:rPr>
              <a:t>initial concentration </a:t>
            </a:r>
            <a:r>
              <a:rPr lang="en-US" sz="2200" dirty="0" smtClean="0">
                <a:latin typeface="Arial"/>
                <a:cs typeface="Arial"/>
              </a:rPr>
              <a:t>of N</a:t>
            </a:r>
            <a:r>
              <a:rPr lang="en-US" sz="2200" baseline="-25000" dirty="0" smtClean="0">
                <a:latin typeface="Arial"/>
                <a:cs typeface="Arial"/>
              </a:rPr>
              <a:t>2</a:t>
            </a:r>
            <a:r>
              <a:rPr lang="en-US" sz="2200" dirty="0" smtClean="0">
                <a:latin typeface="Arial"/>
                <a:cs typeface="Arial"/>
              </a:rPr>
              <a:t>O</a:t>
            </a:r>
            <a:r>
              <a:rPr lang="en-US" sz="2200" baseline="-25000" dirty="0" smtClean="0">
                <a:latin typeface="Arial"/>
                <a:cs typeface="Arial"/>
              </a:rPr>
              <a:t>5</a:t>
            </a:r>
            <a:r>
              <a:rPr lang="en-US" sz="2200" dirty="0" smtClean="0">
                <a:latin typeface="Arial"/>
                <a:cs typeface="Arial"/>
              </a:rPr>
              <a:t> is twice that in Experiment 1. </a:t>
            </a:r>
          </a:p>
          <a:p>
            <a:pPr>
              <a:lnSpc>
                <a:spcPct val="120000"/>
              </a:lnSpc>
            </a:pPr>
            <a:r>
              <a:rPr lang="en-US" sz="2200" dirty="0" smtClean="0">
                <a:latin typeface="Arial"/>
                <a:cs typeface="Arial"/>
              </a:rPr>
              <a:t>In </a:t>
            </a:r>
            <a:r>
              <a:rPr lang="en-US" sz="2200" dirty="0">
                <a:latin typeface="Arial"/>
                <a:cs typeface="Arial"/>
              </a:rPr>
              <a:t>Experiment </a:t>
            </a:r>
            <a:r>
              <a:rPr lang="en-US" sz="2200" dirty="0" smtClean="0">
                <a:latin typeface="Arial"/>
                <a:cs typeface="Arial"/>
              </a:rPr>
              <a:t>2, </a:t>
            </a:r>
            <a:r>
              <a:rPr lang="en-US" sz="2200" dirty="0" smtClean="0">
                <a:solidFill>
                  <a:srgbClr val="31859C"/>
                </a:solidFill>
                <a:latin typeface="Arial"/>
                <a:cs typeface="Arial"/>
              </a:rPr>
              <a:t>initial rate of disappearance </a:t>
            </a:r>
            <a:r>
              <a:rPr lang="en-US" sz="2200" dirty="0" smtClean="0">
                <a:latin typeface="Arial"/>
                <a:cs typeface="Arial"/>
              </a:rPr>
              <a:t>of N</a:t>
            </a:r>
            <a:r>
              <a:rPr lang="en-US" sz="2200" baseline="-25000" dirty="0" smtClean="0">
                <a:latin typeface="Arial"/>
                <a:cs typeface="Arial"/>
              </a:rPr>
              <a:t>2</a:t>
            </a:r>
            <a:r>
              <a:rPr lang="en-US" sz="2200" dirty="0" smtClean="0">
                <a:latin typeface="Arial"/>
                <a:cs typeface="Arial"/>
              </a:rPr>
              <a:t>O</a:t>
            </a:r>
            <a:r>
              <a:rPr lang="en-US" sz="2200" baseline="-25000" dirty="0" smtClean="0">
                <a:latin typeface="Arial"/>
                <a:cs typeface="Arial"/>
              </a:rPr>
              <a:t>5</a:t>
            </a:r>
            <a:r>
              <a:rPr lang="en-US" sz="2200" dirty="0" smtClean="0">
                <a:latin typeface="Arial"/>
                <a:cs typeface="Arial"/>
              </a:rPr>
              <a:t> is twice that in Experiment 1.</a:t>
            </a:r>
          </a:p>
        </p:txBody>
      </p:sp>
      <p:pic>
        <p:nvPicPr>
          <p:cNvPr id="3" name="Picture 2"/>
          <p:cNvPicPr>
            <a:picLocks noChangeAspect="1"/>
          </p:cNvPicPr>
          <p:nvPr/>
        </p:nvPicPr>
        <p:blipFill>
          <a:blip r:embed="rId2"/>
          <a:stretch>
            <a:fillRect/>
          </a:stretch>
        </p:blipFill>
        <p:spPr>
          <a:xfrm>
            <a:off x="698371" y="2456467"/>
            <a:ext cx="7756101" cy="1601803"/>
          </a:xfrm>
          <a:prstGeom prst="rect">
            <a:avLst/>
          </a:prstGeom>
        </p:spPr>
      </p:pic>
    </p:spTree>
    <p:extLst>
      <p:ext uri="{BB962C8B-B14F-4D97-AF65-F5344CB8AC3E}">
        <p14:creationId xmlns:p14="http://schemas.microsoft.com/office/powerpoint/2010/main" val="20785411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30200" y="0"/>
            <a:ext cx="8470252" cy="6858000"/>
          </a:xfrm>
          <a:prstGeom prst="rect">
            <a:avLst/>
          </a:prstGeom>
        </p:spPr>
      </p:pic>
    </p:spTree>
    <p:extLst>
      <p:ext uri="{BB962C8B-B14F-4D97-AF65-F5344CB8AC3E}">
        <p14:creationId xmlns:p14="http://schemas.microsoft.com/office/powerpoint/2010/main" val="38460711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0376" y="1765300"/>
            <a:ext cx="8880696" cy="3220881"/>
          </a:xfrm>
          <a:prstGeom prst="rect">
            <a:avLst/>
          </a:prstGeom>
        </p:spPr>
      </p:pic>
    </p:spTree>
    <p:extLst>
      <p:ext uri="{BB962C8B-B14F-4D97-AF65-F5344CB8AC3E}">
        <p14:creationId xmlns:p14="http://schemas.microsoft.com/office/powerpoint/2010/main" val="28825714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92907" y="867416"/>
            <a:ext cx="5527071" cy="5123170"/>
          </a:xfrm>
          <a:prstGeom prst="rect">
            <a:avLst/>
          </a:prstGeom>
        </p:spPr>
      </p:pic>
    </p:spTree>
    <p:extLst>
      <p:ext uri="{BB962C8B-B14F-4D97-AF65-F5344CB8AC3E}">
        <p14:creationId xmlns:p14="http://schemas.microsoft.com/office/powerpoint/2010/main" val="11344312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244600"/>
            <a:ext cx="9144000" cy="4357966"/>
          </a:xfrm>
          <a:prstGeom prst="rect">
            <a:avLst/>
          </a:prstGeom>
        </p:spPr>
      </p:pic>
    </p:spTree>
    <p:extLst>
      <p:ext uri="{BB962C8B-B14F-4D97-AF65-F5344CB8AC3E}">
        <p14:creationId xmlns:p14="http://schemas.microsoft.com/office/powerpoint/2010/main" val="34698082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84300" y="0"/>
            <a:ext cx="6361889" cy="6858000"/>
          </a:xfrm>
          <a:prstGeom prst="rect">
            <a:avLst/>
          </a:prstGeom>
        </p:spPr>
      </p:pic>
    </p:spTree>
    <p:extLst>
      <p:ext uri="{BB962C8B-B14F-4D97-AF65-F5344CB8AC3E}">
        <p14:creationId xmlns:p14="http://schemas.microsoft.com/office/powerpoint/2010/main" val="18601381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374900"/>
            <a:ext cx="9144000" cy="2096371"/>
          </a:xfrm>
          <a:prstGeom prst="rect">
            <a:avLst/>
          </a:prstGeom>
        </p:spPr>
      </p:pic>
    </p:spTree>
    <p:extLst>
      <p:ext uri="{BB962C8B-B14F-4D97-AF65-F5344CB8AC3E}">
        <p14:creationId xmlns:p14="http://schemas.microsoft.com/office/powerpoint/2010/main" val="10478874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3185" t="12798" r="8945" b="8285"/>
          <a:stretch/>
        </p:blipFill>
        <p:spPr>
          <a:xfrm>
            <a:off x="368490" y="382137"/>
            <a:ext cx="7956644" cy="6450905"/>
          </a:xfrm>
          <a:prstGeom prst="rect">
            <a:avLst/>
          </a:prstGeom>
        </p:spPr>
      </p:pic>
    </p:spTree>
    <p:extLst>
      <p:ext uri="{BB962C8B-B14F-4D97-AF65-F5344CB8AC3E}">
        <p14:creationId xmlns:p14="http://schemas.microsoft.com/office/powerpoint/2010/main" val="3153450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0187" t="19461" r="14067" b="5119"/>
          <a:stretch/>
        </p:blipFill>
        <p:spPr>
          <a:xfrm>
            <a:off x="2320119" y="203016"/>
            <a:ext cx="6237028" cy="6750518"/>
          </a:xfrm>
          <a:prstGeom prst="rect">
            <a:avLst/>
          </a:prstGeom>
        </p:spPr>
      </p:pic>
    </p:spTree>
    <p:extLst>
      <p:ext uri="{BB962C8B-B14F-4D97-AF65-F5344CB8AC3E}">
        <p14:creationId xmlns:p14="http://schemas.microsoft.com/office/powerpoint/2010/main" val="7603997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0671" t="14704" r="32090" b="77181"/>
          <a:stretch/>
        </p:blipFill>
        <p:spPr>
          <a:xfrm>
            <a:off x="1241947" y="218364"/>
            <a:ext cx="6482686" cy="887154"/>
          </a:xfrm>
          <a:prstGeom prst="rect">
            <a:avLst/>
          </a:prstGeom>
        </p:spPr>
      </p:pic>
      <p:pic>
        <p:nvPicPr>
          <p:cNvPr id="5" name="Picture 4"/>
          <p:cNvPicPr>
            <a:picLocks noChangeAspect="1"/>
          </p:cNvPicPr>
          <p:nvPr/>
        </p:nvPicPr>
        <p:blipFill rotWithShape="1">
          <a:blip r:embed="rId2"/>
          <a:srcRect l="20671" t="34270" r="32090" b="13095"/>
          <a:stretch/>
        </p:blipFill>
        <p:spPr>
          <a:xfrm>
            <a:off x="1241947" y="1104242"/>
            <a:ext cx="6482686" cy="5753757"/>
          </a:xfrm>
          <a:prstGeom prst="rect">
            <a:avLst/>
          </a:prstGeom>
        </p:spPr>
      </p:pic>
    </p:spTree>
    <p:extLst>
      <p:ext uri="{BB962C8B-B14F-4D97-AF65-F5344CB8AC3E}">
        <p14:creationId xmlns:p14="http://schemas.microsoft.com/office/powerpoint/2010/main" val="424828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291"/>
            <a:ext cx="8229600" cy="1143000"/>
          </a:xfrm>
        </p:spPr>
        <p:txBody>
          <a:bodyPr>
            <a:noAutofit/>
          </a:bodyPr>
          <a:lstStyle/>
          <a:p>
            <a:r>
              <a:rPr lang="en-US" sz="3600" dirty="0">
                <a:solidFill>
                  <a:srgbClr val="008000"/>
                </a:solidFill>
                <a:latin typeface="Arial"/>
                <a:cs typeface="Arial"/>
              </a:rPr>
              <a:t>Definition of Reaction Rate</a:t>
            </a:r>
          </a:p>
        </p:txBody>
      </p:sp>
      <p:sp>
        <p:nvSpPr>
          <p:cNvPr id="3" name="Rectangle 2"/>
          <p:cNvSpPr/>
          <p:nvPr/>
        </p:nvSpPr>
        <p:spPr>
          <a:xfrm>
            <a:off x="400343" y="1287549"/>
            <a:ext cx="8489994" cy="5368137"/>
          </a:xfrm>
          <a:prstGeom prst="rect">
            <a:avLst/>
          </a:prstGeom>
        </p:spPr>
        <p:txBody>
          <a:bodyPr wrap="square">
            <a:spAutoFit/>
          </a:bodyPr>
          <a:lstStyle/>
          <a:p>
            <a:pPr>
              <a:lnSpc>
                <a:spcPct val="110000"/>
              </a:lnSpc>
            </a:pPr>
            <a:r>
              <a:rPr lang="en-US" sz="2200" i="1" dirty="0">
                <a:latin typeface="Arial"/>
                <a:cs typeface="Arial"/>
              </a:rPr>
              <a:t>T</a:t>
            </a:r>
            <a:r>
              <a:rPr lang="en-US" sz="2200" i="1" dirty="0" smtClean="0">
                <a:latin typeface="Arial"/>
                <a:cs typeface="Arial"/>
              </a:rPr>
              <a:t>he </a:t>
            </a:r>
            <a:r>
              <a:rPr lang="en-US" sz="2200" i="1" dirty="0">
                <a:latin typeface="Arial"/>
                <a:cs typeface="Arial"/>
              </a:rPr>
              <a:t>reaction rate is the increase in molar concentration of product of a </a:t>
            </a:r>
            <a:r>
              <a:rPr lang="en-US" sz="2200" i="1" dirty="0" smtClean="0">
                <a:latin typeface="Arial"/>
                <a:cs typeface="Arial"/>
              </a:rPr>
              <a:t>reaction per </a:t>
            </a:r>
            <a:r>
              <a:rPr lang="en-US" sz="2200" i="1" dirty="0">
                <a:latin typeface="Arial"/>
                <a:cs typeface="Arial"/>
              </a:rPr>
              <a:t>unit time or the decrease in molar concentration of reactant per unit time</a:t>
            </a:r>
            <a:r>
              <a:rPr lang="en-US" sz="2200" i="1" dirty="0" smtClean="0">
                <a:latin typeface="Arial"/>
                <a:cs typeface="Arial"/>
              </a:rPr>
              <a:t>.</a:t>
            </a:r>
          </a:p>
          <a:p>
            <a:pPr>
              <a:lnSpc>
                <a:spcPct val="110000"/>
              </a:lnSpc>
            </a:pPr>
            <a:endParaRPr lang="en-US" sz="800" i="1" dirty="0">
              <a:latin typeface="Arial"/>
              <a:cs typeface="Arial"/>
            </a:endParaRPr>
          </a:p>
          <a:p>
            <a:pPr>
              <a:lnSpc>
                <a:spcPct val="110000"/>
              </a:lnSpc>
            </a:pPr>
            <a:r>
              <a:rPr lang="en-US" sz="2200" dirty="0" smtClean="0">
                <a:latin typeface="Arial"/>
                <a:cs typeface="Arial"/>
              </a:rPr>
              <a:t>The usual </a:t>
            </a:r>
            <a:r>
              <a:rPr lang="en-US" sz="2200" dirty="0">
                <a:latin typeface="Arial"/>
                <a:cs typeface="Arial"/>
              </a:rPr>
              <a:t>unit of reaction rate is moles per liter per second, </a:t>
            </a:r>
            <a:r>
              <a:rPr lang="en-US" sz="2200" dirty="0" err="1">
                <a:latin typeface="Arial"/>
                <a:cs typeface="Arial"/>
              </a:rPr>
              <a:t>mol</a:t>
            </a:r>
            <a:r>
              <a:rPr lang="en-US" sz="2200" dirty="0">
                <a:latin typeface="Arial"/>
                <a:cs typeface="Arial"/>
              </a:rPr>
              <a:t>/(</a:t>
            </a:r>
            <a:r>
              <a:rPr lang="en-US" sz="2200" dirty="0" smtClean="0">
                <a:latin typeface="Arial"/>
                <a:cs typeface="Arial"/>
              </a:rPr>
              <a:t>L</a:t>
            </a:r>
            <a:r>
              <a:rPr lang="en-US" sz="2200" dirty="0" smtClean="0">
                <a:latin typeface="Arial"/>
                <a:ea typeface="Wingdings"/>
                <a:cs typeface="Arial"/>
                <a:sym typeface="Wingdings"/>
              </a:rPr>
              <a:t></a:t>
            </a:r>
            <a:r>
              <a:rPr lang="en-US" sz="2200" dirty="0" smtClean="0">
                <a:latin typeface="Arial"/>
                <a:cs typeface="Arial"/>
              </a:rPr>
              <a:t>s</a:t>
            </a:r>
            <a:r>
              <a:rPr lang="en-US" sz="2200" dirty="0">
                <a:latin typeface="Arial"/>
                <a:cs typeface="Arial"/>
              </a:rPr>
              <a:t>).</a:t>
            </a:r>
          </a:p>
          <a:p>
            <a:pPr>
              <a:lnSpc>
                <a:spcPct val="110000"/>
              </a:lnSpc>
            </a:pPr>
            <a:endParaRPr lang="en-US" sz="800" dirty="0" smtClean="0">
              <a:latin typeface="Arial"/>
              <a:cs typeface="Arial"/>
            </a:endParaRPr>
          </a:p>
          <a:p>
            <a:pPr>
              <a:lnSpc>
                <a:spcPct val="110000"/>
              </a:lnSpc>
            </a:pPr>
            <a:r>
              <a:rPr lang="en-US" sz="2200" dirty="0" smtClean="0">
                <a:latin typeface="Arial"/>
                <a:cs typeface="Arial"/>
              </a:rPr>
              <a:t>Consider </a:t>
            </a:r>
            <a:r>
              <a:rPr lang="en-US" sz="2200" dirty="0">
                <a:latin typeface="Arial"/>
                <a:cs typeface="Arial"/>
              </a:rPr>
              <a:t>the gas-phase reaction discussed in the chapter opening:</a:t>
            </a:r>
          </a:p>
          <a:p>
            <a:pPr algn="ctr">
              <a:lnSpc>
                <a:spcPct val="110000"/>
              </a:lnSpc>
            </a:pPr>
            <a:endParaRPr lang="fr-FR" sz="1000" dirty="0" smtClean="0">
              <a:latin typeface="Arial"/>
              <a:cs typeface="Arial"/>
            </a:endParaRPr>
          </a:p>
          <a:p>
            <a:pPr algn="ctr">
              <a:lnSpc>
                <a:spcPct val="110000"/>
              </a:lnSpc>
            </a:pPr>
            <a:r>
              <a:rPr lang="fr-FR" sz="2200" dirty="0" smtClean="0">
                <a:latin typeface="Arial"/>
                <a:cs typeface="Arial"/>
              </a:rPr>
              <a:t>2N</a:t>
            </a:r>
            <a:r>
              <a:rPr lang="fr-FR" sz="2200" baseline="-25000" dirty="0" smtClean="0">
                <a:latin typeface="Arial"/>
                <a:cs typeface="Arial"/>
              </a:rPr>
              <a:t>2</a:t>
            </a:r>
            <a:r>
              <a:rPr lang="fr-FR" sz="2200" dirty="0" smtClean="0">
                <a:latin typeface="Arial"/>
                <a:cs typeface="Arial"/>
              </a:rPr>
              <a:t>O</a:t>
            </a:r>
            <a:r>
              <a:rPr lang="fr-FR" sz="2200" baseline="-25000" dirty="0" smtClean="0">
                <a:latin typeface="Arial"/>
                <a:cs typeface="Arial"/>
              </a:rPr>
              <a:t>5</a:t>
            </a:r>
            <a:r>
              <a:rPr lang="fr-FR" sz="2200" dirty="0">
                <a:latin typeface="Arial"/>
                <a:cs typeface="Arial"/>
              </a:rPr>
              <a:t>(</a:t>
            </a:r>
            <a:r>
              <a:rPr lang="fr-FR" sz="2200" i="1" dirty="0">
                <a:latin typeface="Arial"/>
                <a:cs typeface="Arial"/>
              </a:rPr>
              <a:t>g</a:t>
            </a:r>
            <a:r>
              <a:rPr lang="fr-FR" sz="2200" dirty="0">
                <a:latin typeface="Arial"/>
                <a:cs typeface="Arial"/>
              </a:rPr>
              <a:t>) </a:t>
            </a:r>
            <a:r>
              <a:rPr lang="fr-FR" sz="2200" dirty="0" smtClean="0">
                <a:latin typeface="Arial"/>
                <a:ea typeface="Wingdings"/>
                <a:cs typeface="Arial"/>
                <a:sym typeface="Wingdings"/>
              </a:rPr>
              <a:t></a:t>
            </a:r>
            <a:r>
              <a:rPr lang="fr-FR" sz="2200" dirty="0" smtClean="0">
                <a:latin typeface="Arial"/>
                <a:cs typeface="Arial"/>
              </a:rPr>
              <a:t> </a:t>
            </a:r>
            <a:r>
              <a:rPr lang="fr-FR" sz="2200" dirty="0">
                <a:latin typeface="Arial"/>
                <a:cs typeface="Arial"/>
              </a:rPr>
              <a:t>4NO</a:t>
            </a:r>
            <a:r>
              <a:rPr lang="fr-FR" sz="2200" baseline="-25000" dirty="0">
                <a:latin typeface="Arial"/>
                <a:cs typeface="Arial"/>
              </a:rPr>
              <a:t>2</a:t>
            </a:r>
            <a:r>
              <a:rPr lang="fr-FR" sz="2200" dirty="0">
                <a:latin typeface="Arial"/>
                <a:cs typeface="Arial"/>
              </a:rPr>
              <a:t>(</a:t>
            </a:r>
            <a:r>
              <a:rPr lang="fr-FR" sz="2200" i="1" dirty="0">
                <a:latin typeface="Arial"/>
                <a:cs typeface="Arial"/>
              </a:rPr>
              <a:t>g</a:t>
            </a:r>
            <a:r>
              <a:rPr lang="fr-FR" sz="2200" dirty="0">
                <a:latin typeface="Arial"/>
                <a:cs typeface="Arial"/>
              </a:rPr>
              <a:t>) </a:t>
            </a:r>
            <a:r>
              <a:rPr lang="fr-FR" sz="2200" dirty="0" smtClean="0">
                <a:latin typeface="Arial"/>
                <a:cs typeface="Arial"/>
              </a:rPr>
              <a:t>+ </a:t>
            </a:r>
            <a:r>
              <a:rPr lang="fr-FR" sz="2200" dirty="0">
                <a:latin typeface="Arial"/>
                <a:cs typeface="Arial"/>
              </a:rPr>
              <a:t>O</a:t>
            </a:r>
            <a:r>
              <a:rPr lang="fr-FR" sz="2200" baseline="-25000" dirty="0">
                <a:latin typeface="Arial"/>
                <a:cs typeface="Arial"/>
              </a:rPr>
              <a:t>2</a:t>
            </a:r>
            <a:r>
              <a:rPr lang="fr-FR" sz="2200" dirty="0">
                <a:latin typeface="Arial"/>
                <a:cs typeface="Arial"/>
              </a:rPr>
              <a:t>(</a:t>
            </a:r>
            <a:r>
              <a:rPr lang="fr-FR" sz="2200" i="1" dirty="0">
                <a:latin typeface="Arial"/>
                <a:cs typeface="Arial"/>
              </a:rPr>
              <a:t>g</a:t>
            </a:r>
            <a:r>
              <a:rPr lang="fr-FR" sz="2200" dirty="0" smtClean="0">
                <a:latin typeface="Arial"/>
                <a:cs typeface="Arial"/>
              </a:rPr>
              <a:t>)</a:t>
            </a:r>
          </a:p>
          <a:p>
            <a:pPr algn="ctr">
              <a:lnSpc>
                <a:spcPct val="110000"/>
              </a:lnSpc>
            </a:pPr>
            <a:endParaRPr lang="fr-FR" sz="1200" dirty="0">
              <a:latin typeface="Arial"/>
              <a:cs typeface="Arial"/>
            </a:endParaRPr>
          </a:p>
          <a:p>
            <a:pPr>
              <a:lnSpc>
                <a:spcPct val="110000"/>
              </a:lnSpc>
            </a:pPr>
            <a:r>
              <a:rPr lang="fr-FR" sz="2200" dirty="0">
                <a:latin typeface="Arial"/>
                <a:cs typeface="Arial"/>
              </a:rPr>
              <a:t>The rate for </a:t>
            </a:r>
            <a:r>
              <a:rPr lang="fr-FR" sz="2200" dirty="0" err="1">
                <a:latin typeface="Arial"/>
                <a:cs typeface="Arial"/>
              </a:rPr>
              <a:t>this</a:t>
            </a:r>
            <a:r>
              <a:rPr lang="fr-FR" sz="2200" dirty="0">
                <a:latin typeface="Arial"/>
                <a:cs typeface="Arial"/>
              </a:rPr>
              <a:t> </a:t>
            </a:r>
            <a:r>
              <a:rPr lang="fr-FR" sz="2200" dirty="0" err="1">
                <a:latin typeface="Arial"/>
                <a:cs typeface="Arial"/>
              </a:rPr>
              <a:t>reaction</a:t>
            </a:r>
            <a:r>
              <a:rPr lang="fr-FR" sz="2200" dirty="0">
                <a:latin typeface="Arial"/>
                <a:cs typeface="Arial"/>
              </a:rPr>
              <a:t> </a:t>
            </a:r>
            <a:r>
              <a:rPr lang="fr-FR" sz="2200" dirty="0" err="1">
                <a:latin typeface="Arial"/>
                <a:cs typeface="Arial"/>
              </a:rPr>
              <a:t>could</a:t>
            </a:r>
            <a:r>
              <a:rPr lang="fr-FR" sz="2200" dirty="0">
                <a:latin typeface="Arial"/>
                <a:cs typeface="Arial"/>
              </a:rPr>
              <a:t> </a:t>
            </a:r>
            <a:r>
              <a:rPr lang="fr-FR" sz="2200" dirty="0" err="1">
                <a:latin typeface="Arial"/>
                <a:cs typeface="Arial"/>
              </a:rPr>
              <a:t>be</a:t>
            </a:r>
            <a:r>
              <a:rPr lang="fr-FR" sz="2200" dirty="0">
                <a:latin typeface="Arial"/>
                <a:cs typeface="Arial"/>
              </a:rPr>
              <a:t> </a:t>
            </a:r>
            <a:r>
              <a:rPr lang="fr-FR" sz="2200" dirty="0" err="1">
                <a:latin typeface="Arial"/>
                <a:cs typeface="Arial"/>
              </a:rPr>
              <a:t>found</a:t>
            </a:r>
            <a:r>
              <a:rPr lang="fr-FR" sz="2200" dirty="0">
                <a:latin typeface="Arial"/>
                <a:cs typeface="Arial"/>
              </a:rPr>
              <a:t> by </a:t>
            </a:r>
            <a:r>
              <a:rPr lang="fr-FR" sz="2200" dirty="0" err="1">
                <a:latin typeface="Arial"/>
                <a:cs typeface="Arial"/>
              </a:rPr>
              <a:t>observing</a:t>
            </a:r>
            <a:r>
              <a:rPr lang="fr-FR" sz="2200" dirty="0">
                <a:latin typeface="Arial"/>
                <a:cs typeface="Arial"/>
              </a:rPr>
              <a:t> the </a:t>
            </a:r>
            <a:r>
              <a:rPr lang="fr-FR" sz="2200" dirty="0" err="1">
                <a:latin typeface="Arial"/>
                <a:cs typeface="Arial"/>
              </a:rPr>
              <a:t>increase</a:t>
            </a:r>
            <a:r>
              <a:rPr lang="fr-FR" sz="2200" dirty="0">
                <a:latin typeface="Arial"/>
                <a:cs typeface="Arial"/>
              </a:rPr>
              <a:t> in </a:t>
            </a:r>
            <a:r>
              <a:rPr lang="fr-FR" sz="2200" dirty="0" err="1">
                <a:latin typeface="Arial"/>
                <a:cs typeface="Arial"/>
              </a:rPr>
              <a:t>molar</a:t>
            </a:r>
            <a:r>
              <a:rPr lang="fr-FR" sz="2200" dirty="0">
                <a:latin typeface="Arial"/>
                <a:cs typeface="Arial"/>
              </a:rPr>
              <a:t> </a:t>
            </a:r>
            <a:r>
              <a:rPr lang="fr-FR" sz="2200" dirty="0" smtClean="0">
                <a:latin typeface="Arial"/>
                <a:cs typeface="Arial"/>
              </a:rPr>
              <a:t>concentration of </a:t>
            </a:r>
            <a:r>
              <a:rPr lang="fr-FR" sz="2200" dirty="0">
                <a:latin typeface="Arial"/>
                <a:cs typeface="Arial"/>
              </a:rPr>
              <a:t>O</a:t>
            </a:r>
            <a:r>
              <a:rPr lang="fr-FR" sz="2200" baseline="-25000" dirty="0">
                <a:latin typeface="Arial"/>
                <a:cs typeface="Arial"/>
              </a:rPr>
              <a:t>2</a:t>
            </a:r>
            <a:r>
              <a:rPr lang="fr-FR" sz="2200" dirty="0">
                <a:latin typeface="Arial"/>
                <a:cs typeface="Arial"/>
              </a:rPr>
              <a:t> </a:t>
            </a:r>
            <a:r>
              <a:rPr lang="fr-FR" sz="2200" dirty="0" err="1">
                <a:latin typeface="Arial"/>
                <a:cs typeface="Arial"/>
              </a:rPr>
              <a:t>produced</a:t>
            </a:r>
            <a:r>
              <a:rPr lang="fr-FR" sz="2200" dirty="0" smtClean="0">
                <a:latin typeface="Arial"/>
                <a:cs typeface="Arial"/>
              </a:rPr>
              <a:t>.</a:t>
            </a:r>
          </a:p>
          <a:p>
            <a:pPr>
              <a:lnSpc>
                <a:spcPct val="110000"/>
              </a:lnSpc>
            </a:pPr>
            <a:endParaRPr lang="fr-FR" sz="1200" dirty="0">
              <a:latin typeface="Arial"/>
              <a:cs typeface="Arial"/>
            </a:endParaRPr>
          </a:p>
          <a:p>
            <a:pPr>
              <a:lnSpc>
                <a:spcPct val="110000"/>
              </a:lnSpc>
            </a:pPr>
            <a:r>
              <a:rPr lang="fr-FR" sz="2200" dirty="0" smtClean="0">
                <a:latin typeface="Arial"/>
                <a:cs typeface="Arial"/>
              </a:rPr>
              <a:t>The rate of the </a:t>
            </a:r>
            <a:r>
              <a:rPr lang="fr-FR" sz="2200" dirty="0" err="1" smtClean="0">
                <a:latin typeface="Arial"/>
                <a:cs typeface="Arial"/>
              </a:rPr>
              <a:t>reaction</a:t>
            </a:r>
            <a:r>
              <a:rPr lang="fr-FR" sz="2200" dirty="0" smtClean="0">
                <a:latin typeface="Arial"/>
                <a:cs typeface="Arial"/>
              </a:rPr>
              <a:t> </a:t>
            </a:r>
            <a:r>
              <a:rPr lang="fr-FR" sz="2200" dirty="0" err="1" smtClean="0">
                <a:latin typeface="Arial"/>
                <a:cs typeface="Arial"/>
              </a:rPr>
              <a:t>is</a:t>
            </a:r>
            <a:r>
              <a:rPr lang="fr-FR" sz="2200" dirty="0" smtClean="0">
                <a:latin typeface="Arial"/>
                <a:cs typeface="Arial"/>
              </a:rPr>
              <a:t> </a:t>
            </a:r>
            <a:r>
              <a:rPr lang="fr-FR" sz="2200" dirty="0" err="1" smtClean="0">
                <a:latin typeface="Arial"/>
                <a:cs typeface="Arial"/>
              </a:rPr>
              <a:t>given</a:t>
            </a:r>
            <a:r>
              <a:rPr lang="fr-FR" sz="2200" dirty="0" smtClean="0">
                <a:latin typeface="Arial"/>
                <a:cs typeface="Arial"/>
              </a:rPr>
              <a:t> by </a:t>
            </a:r>
          </a:p>
          <a:p>
            <a:pPr algn="ctr">
              <a:lnSpc>
                <a:spcPct val="110000"/>
              </a:lnSpc>
            </a:pPr>
            <a:endParaRPr lang="fr-FR" sz="1000" dirty="0">
              <a:latin typeface="Arial"/>
              <a:cs typeface="Arial"/>
            </a:endParaRPr>
          </a:p>
          <a:p>
            <a:pPr>
              <a:lnSpc>
                <a:spcPct val="110000"/>
              </a:lnSpc>
            </a:pPr>
            <a:r>
              <a:rPr lang="fr-FR" sz="2200" dirty="0" smtClean="0">
                <a:latin typeface="Arial"/>
                <a:cs typeface="Arial"/>
              </a:rPr>
              <a:t>				</a:t>
            </a:r>
            <a:r>
              <a:rPr lang="en-US" sz="2200" dirty="0" smtClean="0">
                <a:latin typeface="Arial"/>
                <a:cs typeface="Arial"/>
              </a:rPr>
              <a:t>Rate </a:t>
            </a:r>
            <a:r>
              <a:rPr lang="en-US" sz="2200" dirty="0">
                <a:latin typeface="Arial"/>
                <a:cs typeface="Arial"/>
              </a:rPr>
              <a:t>of formation of oxygen </a:t>
            </a:r>
            <a:r>
              <a:rPr lang="en-US" sz="2200" dirty="0" smtClean="0">
                <a:latin typeface="Arial"/>
                <a:cs typeface="Arial"/>
              </a:rPr>
              <a:t>= </a:t>
            </a:r>
            <a:endParaRPr lang="en-US" sz="2200" b="1" dirty="0">
              <a:solidFill>
                <a:srgbClr val="31859C"/>
              </a:solidFill>
              <a:latin typeface="Arial"/>
              <a:cs typeface="Arial"/>
            </a:endParaRPr>
          </a:p>
        </p:txBody>
      </p:sp>
      <p:pic>
        <p:nvPicPr>
          <p:cNvPr id="4" name="Picture 3"/>
          <p:cNvPicPr>
            <a:picLocks noChangeAspect="1"/>
          </p:cNvPicPr>
          <p:nvPr/>
        </p:nvPicPr>
        <p:blipFill>
          <a:blip r:embed="rId2"/>
          <a:stretch>
            <a:fillRect/>
          </a:stretch>
        </p:blipFill>
        <p:spPr>
          <a:xfrm>
            <a:off x="6125888" y="5835651"/>
            <a:ext cx="853902" cy="764242"/>
          </a:xfrm>
          <a:prstGeom prst="rect">
            <a:avLst/>
          </a:prstGeom>
        </p:spPr>
      </p:pic>
    </p:spTree>
    <p:extLst>
      <p:ext uri="{BB962C8B-B14F-4D97-AF65-F5344CB8AC3E}">
        <p14:creationId xmlns:p14="http://schemas.microsoft.com/office/powerpoint/2010/main" val="26949949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3774" y="237080"/>
            <a:ext cx="8857397" cy="5189113"/>
          </a:xfrm>
          <a:prstGeom prst="rect">
            <a:avLst/>
          </a:prstGeom>
        </p:spPr>
        <p:txBody>
          <a:bodyPr wrap="square">
            <a:spAutoFit/>
          </a:bodyPr>
          <a:lstStyle/>
          <a:p>
            <a:pPr algn="just">
              <a:lnSpc>
                <a:spcPct val="115000"/>
              </a:lnSpc>
            </a:pPr>
            <a:r>
              <a:rPr lang="en-US" b="1" dirty="0">
                <a:latin typeface="Times New Roman" panose="02020603050405020304" pitchFamily="18" charset="0"/>
                <a:ea typeface="Calibri" panose="020F0502020204030204" pitchFamily="34" charset="0"/>
                <a:cs typeface="Times New Roman" panose="02020603050405020304" pitchFamily="18" charset="0"/>
              </a:rPr>
              <a:t>Collision theory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b="1" dirty="0">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dirty="0">
                <a:latin typeface="Times New Roman" panose="02020603050405020304" pitchFamily="18" charset="0"/>
                <a:ea typeface="Calibri" panose="020F0502020204030204" pitchFamily="34" charset="0"/>
                <a:cs typeface="Times New Roman" panose="02020603050405020304" pitchFamily="18" charset="0"/>
              </a:rPr>
              <a:t> The collision theory of reaction rate attempts to account for the observed kinetics of reactions in terms of molecular behavior of reacting system. In collision theory, in order to a reaction to happens, the reactant molecules must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alphaLcPeriod"/>
            </a:pPr>
            <a:r>
              <a:rPr lang="en-US" dirty="0">
                <a:latin typeface="Times New Roman" panose="02020603050405020304" pitchFamily="18" charset="0"/>
                <a:ea typeface="Calibri" panose="020F0502020204030204" pitchFamily="34" charset="0"/>
                <a:cs typeface="Times New Roman" panose="02020603050405020304" pitchFamily="18" charset="0"/>
              </a:rPr>
              <a:t>Collide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alphaLcPeriod"/>
            </a:pPr>
            <a:r>
              <a:rPr lang="en-US" dirty="0">
                <a:latin typeface="Times New Roman" panose="02020603050405020304" pitchFamily="18" charset="0"/>
                <a:ea typeface="Calibri" panose="020F0502020204030204" pitchFamily="34" charset="0"/>
                <a:cs typeface="Times New Roman" panose="02020603050405020304" pitchFamily="18" charset="0"/>
              </a:rPr>
              <a:t>Possess or collide with sufficient energy for them to be activated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alphaLcPeriod"/>
            </a:pPr>
            <a:r>
              <a:rPr lang="en-US" dirty="0">
                <a:latin typeface="Times New Roman" panose="02020603050405020304" pitchFamily="18" charset="0"/>
                <a:ea typeface="Calibri" panose="020F0502020204030204" pitchFamily="34" charset="0"/>
                <a:cs typeface="Times New Roman" panose="02020603050405020304" pitchFamily="18" charset="0"/>
              </a:rPr>
              <a:t>Collide with proper orientation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dirty="0">
                <a:latin typeface="Times New Roman" panose="02020603050405020304" pitchFamily="18" charset="0"/>
                <a:ea typeface="Calibri" panose="020F0502020204030204" pitchFamily="34" charset="0"/>
                <a:cs typeface="Times New Roman" panose="02020603050405020304" pitchFamily="18" charset="0"/>
              </a:rPr>
              <a:t>Thus according to the theory, the rate constant for a reaction is given by the product of three factors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romanLcParenBoth"/>
            </a:pPr>
            <a:r>
              <a:rPr lang="en-US" dirty="0">
                <a:latin typeface="Times New Roman" panose="02020603050405020304" pitchFamily="18" charset="0"/>
                <a:ea typeface="Calibri" panose="020F0502020204030204" pitchFamily="34" charset="0"/>
                <a:cs typeface="Times New Roman" panose="02020603050405020304" pitchFamily="18" charset="0"/>
              </a:rPr>
              <a:t>The collision frequency (</a:t>
            </a:r>
            <a:r>
              <a:rPr lang="en-US" i="1" dirty="0">
                <a:latin typeface="Times New Roman" panose="02020603050405020304" pitchFamily="18" charset="0"/>
                <a:ea typeface="Calibri" panose="020F0502020204030204" pitchFamily="34" charset="0"/>
                <a:cs typeface="Times New Roman" panose="02020603050405020304" pitchFamily="18" charset="0"/>
              </a:rPr>
              <a:t>z</a:t>
            </a:r>
            <a:r>
              <a:rPr lang="en-US" dirty="0">
                <a:latin typeface="Times New Roman" panose="02020603050405020304" pitchFamily="18" charset="0"/>
                <a:ea typeface="Calibri" panose="020F0502020204030204" pitchFamily="34" charset="0"/>
                <a:cs typeface="Times New Roman" panose="02020603050405020304" pitchFamily="18" charset="0"/>
              </a:rPr>
              <a:t>): It can be defined by the number of molecules colliding per area per time in a reacting system containing 1 mole of reactant in 1 liter.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romanLcParenBoth"/>
            </a:pPr>
            <a:r>
              <a:rPr lang="en-US" dirty="0">
                <a:latin typeface="Times New Roman" panose="02020603050405020304" pitchFamily="18" charset="0"/>
                <a:ea typeface="Calibri" panose="020F0502020204030204" pitchFamily="34" charset="0"/>
                <a:cs typeface="Times New Roman" panose="02020603050405020304" pitchFamily="18" charset="0"/>
              </a:rPr>
              <a:t>The fraction of collision having energy equal to or greater than the energy of activation. It can be expressed by </a:t>
            </a:r>
            <a:r>
              <a:rPr lang="en-US" i="1" dirty="0">
                <a:latin typeface="Times New Roman" panose="02020603050405020304" pitchFamily="18" charset="0"/>
                <a:ea typeface="Calibri" panose="020F0502020204030204" pitchFamily="34" charset="0"/>
                <a:cs typeface="Times New Roman" panose="02020603050405020304" pitchFamily="18" charset="0"/>
              </a:rPr>
              <a:t>f</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romanLcParenBoth"/>
            </a:pPr>
            <a:r>
              <a:rPr lang="en-US" dirty="0">
                <a:latin typeface="Times New Roman" panose="02020603050405020304" pitchFamily="18" charset="0"/>
                <a:ea typeface="Calibri" panose="020F0502020204030204" pitchFamily="34" charset="0"/>
                <a:cs typeface="Times New Roman" panose="02020603050405020304" pitchFamily="18" charset="0"/>
              </a:rPr>
              <a:t>The fraction of collision that occur with reactant molecules properly oriented, sometimes called steric factor and can be expressed as </a:t>
            </a:r>
            <a:r>
              <a:rPr lang="en-US" i="1" dirty="0" smtClean="0">
                <a:latin typeface="Times New Roman" panose="02020603050405020304" pitchFamily="18" charset="0"/>
                <a:ea typeface="Calibri" panose="020F0502020204030204" pitchFamily="34" charset="0"/>
                <a:cs typeface="Times New Roman" panose="02020603050405020304" pitchFamily="18" charset="0"/>
              </a:rPr>
              <a:t>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304012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0" y="101965"/>
                <a:ext cx="9144000" cy="6234014"/>
              </a:xfrm>
              <a:prstGeom prst="rect">
                <a:avLst/>
              </a:prstGeom>
            </p:spPr>
            <p:txBody>
              <a:bodyPr wrap="square">
                <a:spAutoFit/>
              </a:bodyPr>
              <a:lstStyle/>
              <a:p>
                <a:pPr marL="228600" marR="0" algn="just">
                  <a:lnSpc>
                    <a:spcPct val="115000"/>
                  </a:lnSpc>
                  <a:spcBef>
                    <a:spcPts val="0"/>
                  </a:spcBef>
                  <a:spcAft>
                    <a:spcPts val="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Thus rate constant k = </a:t>
                </a:r>
                <a:r>
                  <a:rPr lang="en-US" sz="1600" dirty="0" err="1">
                    <a:latin typeface="Times New Roman" panose="02020603050405020304" pitchFamily="18" charset="0"/>
                    <a:ea typeface="Calibri" panose="020F0502020204030204" pitchFamily="34" charset="0"/>
                    <a:cs typeface="Times New Roman" panose="02020603050405020304" pitchFamily="18" charset="0"/>
                  </a:rPr>
                  <a:t>zfp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15000"/>
                  </a:lnSpc>
                  <a:spcBef>
                    <a:spcPts val="0"/>
                  </a:spcBef>
                  <a:spcAft>
                    <a:spcPts val="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Collision frequency can be calculated by kinetic theory of gases and for a gas containing one kind of molecules, the number of colliding molecules per cubic centimeter per second is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15000"/>
                  </a:lnSpc>
                  <a:spcBef>
                    <a:spcPts val="0"/>
                  </a:spcBef>
                  <a:spcAft>
                    <a:spcPts val="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Z= </a:t>
                </a:r>
                <a:r>
                  <a:rPr lang="en-US" sz="1600" dirty="0">
                    <a:latin typeface="Lucida Sans Unicode" panose="020B0602030504020204" pitchFamily="34" charset="0"/>
                    <a:ea typeface="Calibri" panose="020F0502020204030204" pitchFamily="34" charset="0"/>
                    <a:cs typeface="Times New Roman" panose="02020603050405020304" pitchFamily="18" charset="0"/>
                  </a:rPr>
                  <a:t>√</a:t>
                </a:r>
                <a:r>
                  <a:rPr lang="en-US" sz="1600" dirty="0">
                    <a:latin typeface="Times New Roman" panose="02020603050405020304" pitchFamily="18" charset="0"/>
                    <a:ea typeface="Calibri" panose="020F0502020204030204" pitchFamily="34" charset="0"/>
                    <a:cs typeface="Times New Roman" panose="02020603050405020304" pitchFamily="18" charset="0"/>
                  </a:rPr>
                  <a:t>2 </a:t>
                </a:r>
                <a:r>
                  <a:rPr lang="en-US" sz="1600" dirty="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US" sz="1600" baseline="30000" dirty="0">
                    <a:latin typeface="Times New Roman" panose="02020603050405020304" pitchFamily="18" charset="0"/>
                    <a:ea typeface="Calibri" panose="020F0502020204030204" pitchFamily="34" charset="0"/>
                    <a:cs typeface="Times New Roman" panose="02020603050405020304" pitchFamily="18" charset="0"/>
                  </a:rPr>
                  <a:t>2</a:t>
                </a:r>
                <a:r>
                  <a:rPr lang="en-US" sz="1600" dirty="0">
                    <a:latin typeface="Times New Roman" panose="02020603050405020304" pitchFamily="18" charset="0"/>
                    <a:ea typeface="Calibri" panose="020F0502020204030204" pitchFamily="34" charset="0"/>
                    <a:cs typeface="Times New Roman" panose="02020603050405020304" pitchFamily="18" charset="0"/>
                  </a:rPr>
                  <a:t>vn</a:t>
                </a:r>
                <a:r>
                  <a:rPr lang="en-US" sz="1600" baseline="30000" dirty="0">
                    <a:latin typeface="Times New Roman" panose="02020603050405020304" pitchFamily="18" charset="0"/>
                    <a:ea typeface="Calibri" panose="020F0502020204030204" pitchFamily="34" charset="0"/>
                    <a:cs typeface="Times New Roman" panose="02020603050405020304" pitchFamily="18" charset="0"/>
                  </a:rPr>
                  <a:t>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15000"/>
                  </a:lnSpc>
                  <a:spcBef>
                    <a:spcPts val="0"/>
                  </a:spcBef>
                  <a:spcAft>
                    <a:spcPts val="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Where, </a:t>
                </a:r>
                <a:r>
                  <a:rPr lang="en-US" sz="1600" dirty="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US" sz="1600" dirty="0">
                    <a:latin typeface="Times New Roman" panose="02020603050405020304" pitchFamily="18" charset="0"/>
                    <a:ea typeface="Calibri" panose="020F0502020204030204" pitchFamily="34" charset="0"/>
                    <a:cs typeface="Times New Roman" panose="02020603050405020304" pitchFamily="18" charset="0"/>
                  </a:rPr>
                  <a:t> is the molecular diameter, v is the average molecular velocity and n is the number of molecules.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15000"/>
                  </a:lnSpc>
                  <a:spcBef>
                    <a:spcPts val="0"/>
                  </a:spcBef>
                  <a:spcAft>
                    <a:spcPts val="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The fraction of molecular collision having energy equal to or greater than the energy of activation, changes rapidly in most reactions with even small temperature changes. It can be shown that </a:t>
                </a:r>
                <a:r>
                  <a:rPr lang="en-US" sz="1600" i="1" dirty="0">
                    <a:latin typeface="Times New Roman" panose="02020603050405020304" pitchFamily="18" charset="0"/>
                    <a:ea typeface="Calibri" panose="020F0502020204030204" pitchFamily="34" charset="0"/>
                    <a:cs typeface="Times New Roman" panose="02020603050405020304" pitchFamily="18" charset="0"/>
                  </a:rPr>
                  <a:t>f</a:t>
                </a:r>
                <a:r>
                  <a:rPr lang="en-US" sz="1600" dirty="0">
                    <a:latin typeface="Times New Roman" panose="02020603050405020304" pitchFamily="18" charset="0"/>
                    <a:ea typeface="Calibri" panose="020F0502020204030204" pitchFamily="34" charset="0"/>
                    <a:cs typeface="Times New Roman" panose="02020603050405020304" pitchFamily="18" charset="0"/>
                  </a:rPr>
                  <a:t> is related to the activation energy, </a:t>
                </a:r>
                <a:r>
                  <a:rPr lang="en-US" sz="1600" i="1" dirty="0" err="1">
                    <a:latin typeface="Times New Roman" panose="02020603050405020304" pitchFamily="18" charset="0"/>
                    <a:ea typeface="Calibri" panose="020F0502020204030204" pitchFamily="34" charset="0"/>
                    <a:cs typeface="Times New Roman" panose="02020603050405020304" pitchFamily="18" charset="0"/>
                  </a:rPr>
                  <a:t>Ea</a:t>
                </a:r>
                <a:r>
                  <a:rPr lang="en-US" sz="1600" i="1" dirty="0">
                    <a:latin typeface="Times New Roman" panose="02020603050405020304" pitchFamily="18" charset="0"/>
                    <a:ea typeface="Calibri" panose="020F0502020204030204" pitchFamily="34" charset="0"/>
                    <a:cs typeface="Times New Roman" panose="02020603050405020304" pitchFamily="18" charset="0"/>
                  </a:rPr>
                  <a:t>,</a:t>
                </a:r>
                <a:r>
                  <a:rPr lang="en-US" sz="1600" dirty="0">
                    <a:latin typeface="Times New Roman" panose="02020603050405020304" pitchFamily="18" charset="0"/>
                    <a:ea typeface="Calibri" panose="020F0502020204030204" pitchFamily="34" charset="0"/>
                    <a:cs typeface="Times New Roman" panose="02020603050405020304" pitchFamily="18" charset="0"/>
                  </a:rPr>
                  <a:t> by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𝑓</m:t>
                      </m:r>
                      <m:r>
                        <a:rPr lang="en-US" sz="1600" i="1">
                          <a:latin typeface="Cambria Math" panose="02040503050406030204" pitchFamily="18" charset="0"/>
                          <a:ea typeface="Calibri" panose="020F0502020204030204" pitchFamily="34" charset="0"/>
                          <a:cs typeface="Times New Roman" panose="02020603050405020304" pitchFamily="18" charset="0"/>
                        </a:rPr>
                        <m:t>=</m:t>
                      </m:r>
                      <m:sSup>
                        <m:sSupPr>
                          <m:ctrlPr>
                            <a:rPr lang="en-US" sz="1600" i="1">
                              <a:latin typeface="Cambria Math" panose="02040503050406030204" pitchFamily="18" charset="0"/>
                              <a:ea typeface="Calibri" panose="020F0502020204030204" pitchFamily="34" charset="0"/>
                              <a:cs typeface="Times New Roman" panose="02020603050405020304" pitchFamily="18" charset="0"/>
                            </a:rPr>
                          </m:ctrlPr>
                        </m:sSupPr>
                        <m:e>
                          <m:r>
                            <a:rPr lang="en-US" sz="1600" i="1">
                              <a:latin typeface="Cambria Math" panose="02040503050406030204" pitchFamily="18" charset="0"/>
                              <a:ea typeface="Calibri" panose="020F0502020204030204" pitchFamily="34" charset="0"/>
                              <a:cs typeface="Times New Roman" panose="02020603050405020304" pitchFamily="18" charset="0"/>
                            </a:rPr>
                            <m:t>𝑒</m:t>
                          </m:r>
                        </m:e>
                        <m:sup>
                          <m:r>
                            <a:rPr lang="en-US" sz="1600" i="1">
                              <a:latin typeface="Cambria Math" panose="02040503050406030204" pitchFamily="18" charset="0"/>
                              <a:ea typeface="Calibri" panose="020F0502020204030204" pitchFamily="34" charset="0"/>
                              <a:cs typeface="Times New Roman" panose="02020603050405020304" pitchFamily="18" charset="0"/>
                            </a:rPr>
                            <m:t>−</m:t>
                          </m:r>
                          <m:f>
                            <m:fPr>
                              <m:ctrlPr>
                                <a:rPr lang="en-US" sz="1600"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𝐸</m:t>
                                  </m:r>
                                </m:e>
                                <m:sub>
                                  <m:r>
                                    <a:rPr lang="en-US" sz="1600" i="1">
                                      <a:latin typeface="Cambria Math" panose="02040503050406030204" pitchFamily="18" charset="0"/>
                                      <a:ea typeface="Calibri" panose="020F0502020204030204" pitchFamily="34" charset="0"/>
                                      <a:cs typeface="Times New Roman" panose="02020603050405020304" pitchFamily="18" charset="0"/>
                                    </a:rPr>
                                    <m:t>𝑎</m:t>
                                  </m:r>
                                </m:sub>
                              </m:sSub>
                            </m:num>
                            <m:den>
                              <m:r>
                                <a:rPr lang="en-US" sz="1600" i="1">
                                  <a:latin typeface="Cambria Math" panose="02040503050406030204" pitchFamily="18" charset="0"/>
                                  <a:ea typeface="Calibri" panose="020F0502020204030204" pitchFamily="34" charset="0"/>
                                  <a:cs typeface="Times New Roman" panose="02020603050405020304" pitchFamily="18" charset="0"/>
                                </a:rPr>
                                <m:t>𝑅𝑇</m:t>
                              </m:r>
                            </m:den>
                          </m:f>
                        </m:sup>
                      </m:sSup>
                    </m:oMath>
                  </m:oMathPara>
                </a14:m>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15000"/>
                  </a:lnSpc>
                  <a:spcBef>
                    <a:spcPts val="0"/>
                  </a:spcBef>
                  <a:spcAft>
                    <a:spcPts val="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The reaction rate also depends on the steric factor, p, and the proper orientation of the reactant molecules when they collide. This factor is independent on temperature change</a:t>
                </a:r>
                <a:r>
                  <a:rPr lang="en-US" sz="1600" dirty="0" smtClean="0">
                    <a:latin typeface="Times New Roman" panose="02020603050405020304" pitchFamily="18" charset="0"/>
                    <a:ea typeface="Calibri" panose="020F0502020204030204" pitchFamily="34" charset="0"/>
                    <a:cs typeface="Times New Roman" panose="02020603050405020304" pitchFamily="18" charset="0"/>
                  </a:rPr>
                  <a:t>.</a:t>
                </a:r>
              </a:p>
              <a:p>
                <a:r>
                  <a:rPr lang="en-US" sz="1600" dirty="0"/>
                  <a:t>Thus considering the three factors, the rate constant of the reaction according to the collision theory is given by </a:t>
                </a:r>
              </a:p>
              <a:p>
                <a14:m>
                  <m:oMathPara xmlns:m="http://schemas.openxmlformats.org/officeDocument/2006/math">
                    <m:oMathParaPr>
                      <m:jc m:val="centerGroup"/>
                    </m:oMathParaPr>
                    <m:oMath xmlns:m="http://schemas.openxmlformats.org/officeDocument/2006/math">
                      <m:r>
                        <a:rPr lang="en-US" sz="1600" i="1"/>
                        <m:t>𝑘</m:t>
                      </m:r>
                      <m:r>
                        <a:rPr lang="en-US" sz="1600" i="1"/>
                        <m:t>=</m:t>
                      </m:r>
                      <m:r>
                        <a:rPr lang="en-US" sz="1600" i="1"/>
                        <m:t>𝑝𝑧</m:t>
                      </m:r>
                      <m:sSup>
                        <m:sSupPr>
                          <m:ctrlPr>
                            <a:rPr lang="en-US" sz="1600" i="1"/>
                          </m:ctrlPr>
                        </m:sSupPr>
                        <m:e>
                          <m:r>
                            <a:rPr lang="en-US" sz="1600" i="1"/>
                            <m:t>𝑒</m:t>
                          </m:r>
                        </m:e>
                        <m:sup>
                          <m:r>
                            <a:rPr lang="en-US" sz="1600" i="1"/>
                            <m:t>−</m:t>
                          </m:r>
                          <m:f>
                            <m:fPr>
                              <m:ctrlPr>
                                <a:rPr lang="en-US" sz="1600" i="1"/>
                              </m:ctrlPr>
                            </m:fPr>
                            <m:num>
                              <m:sSub>
                                <m:sSubPr>
                                  <m:ctrlPr>
                                    <a:rPr lang="en-US" sz="1600" i="1"/>
                                  </m:ctrlPr>
                                </m:sSubPr>
                                <m:e>
                                  <m:r>
                                    <a:rPr lang="en-US" sz="1600" i="1"/>
                                    <m:t>𝐸</m:t>
                                  </m:r>
                                </m:e>
                                <m:sub>
                                  <m:r>
                                    <a:rPr lang="en-US" sz="1600" i="1"/>
                                    <m:t>𝑎</m:t>
                                  </m:r>
                                </m:sub>
                              </m:sSub>
                            </m:num>
                            <m:den>
                              <m:r>
                                <a:rPr lang="en-US" sz="1600" i="1"/>
                                <m:t>𝑅𝑇</m:t>
                              </m:r>
                            </m:den>
                          </m:f>
                        </m:sup>
                      </m:sSup>
                    </m:oMath>
                  </m:oMathPara>
                </a14:m>
                <a:endParaRPr lang="en-US" sz="1600" dirty="0"/>
              </a:p>
              <a:p>
                <a:r>
                  <a:rPr lang="en-US" sz="1600" b="1" dirty="0"/>
                  <a:t>Limitations of collision theory</a:t>
                </a:r>
              </a:p>
              <a:p>
                <a:pPr lvl="0"/>
                <a:r>
                  <a:rPr lang="en-US" sz="1600" dirty="0"/>
                  <a:t>It can be applied only in simple molecules and usually in gas phase</a:t>
                </a:r>
              </a:p>
              <a:p>
                <a:pPr lvl="0"/>
                <a:r>
                  <a:rPr lang="en-US" sz="1600" dirty="0"/>
                  <a:t>Collision theory does not provide any prediction of the steric factor, </a:t>
                </a:r>
                <a:r>
                  <a:rPr lang="en-US" sz="1600" i="1" dirty="0"/>
                  <a:t>p</a:t>
                </a:r>
                <a:r>
                  <a:rPr lang="en-US" sz="1600" dirty="0"/>
                  <a:t>.</a:t>
                </a:r>
              </a:p>
              <a:p>
                <a:pPr lvl="0"/>
                <a:r>
                  <a:rPr lang="en-US" sz="1600" dirty="0"/>
                  <a:t>It consider only the kinetic energies, however there are some other energies associated with molecular motion viz. rotational, vibrational.</a:t>
                </a:r>
              </a:p>
              <a:p>
                <a:pPr lvl="0"/>
                <a:r>
                  <a:rPr lang="en-US" sz="1600" dirty="0"/>
                  <a:t>It does not consider the bond breaking or bond making and the measured activation energies are lower than the energies of the bonds that have to be broken in reactions</a:t>
                </a:r>
              </a:p>
              <a:p>
                <a:pPr marL="228600" marR="0" algn="just">
                  <a:lnSpc>
                    <a:spcPct val="115000"/>
                  </a:lnSpc>
                  <a:spcBef>
                    <a:spcPts val="0"/>
                  </a:spcBef>
                  <a:spcAft>
                    <a:spcPts val="0"/>
                  </a:spcAft>
                </a:pPr>
                <a:r>
                  <a:rPr lang="en-US" dirty="0" smtClean="0">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0" y="101965"/>
                <a:ext cx="9144000" cy="6234014"/>
              </a:xfrm>
              <a:prstGeom prst="rect">
                <a:avLst/>
              </a:prstGeom>
              <a:blipFill>
                <a:blip r:embed="rId2"/>
                <a:stretch>
                  <a:fillRect l="-333" r="-600"/>
                </a:stretch>
              </a:blipFill>
            </p:spPr>
            <p:txBody>
              <a:bodyPr/>
              <a:lstStyle/>
              <a:p>
                <a:r>
                  <a:rPr lang="en-US">
                    <a:noFill/>
                  </a:rPr>
                  <a:t> </a:t>
                </a:r>
              </a:p>
            </p:txBody>
          </p:sp>
        </mc:Fallback>
      </mc:AlternateContent>
    </p:spTree>
    <p:extLst>
      <p:ext uri="{BB962C8B-B14F-4D97-AF65-F5344CB8AC3E}">
        <p14:creationId xmlns:p14="http://schemas.microsoft.com/office/powerpoint/2010/main" val="23231384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5448" t="19461" r="20559" b="52973"/>
          <a:stretch/>
        </p:blipFill>
        <p:spPr>
          <a:xfrm>
            <a:off x="341193" y="95535"/>
            <a:ext cx="8147714" cy="4084222"/>
          </a:xfrm>
          <a:prstGeom prst="rect">
            <a:avLst/>
          </a:prstGeom>
        </p:spPr>
      </p:pic>
    </p:spTree>
    <p:extLst>
      <p:ext uri="{BB962C8B-B14F-4D97-AF65-F5344CB8AC3E}">
        <p14:creationId xmlns:p14="http://schemas.microsoft.com/office/powerpoint/2010/main" val="16419113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9888" t="21421" r="16306" b="15053"/>
          <a:stretch/>
        </p:blipFill>
        <p:spPr>
          <a:xfrm>
            <a:off x="313899" y="286604"/>
            <a:ext cx="8106770" cy="6456972"/>
          </a:xfrm>
          <a:prstGeom prst="rect">
            <a:avLst/>
          </a:prstGeom>
        </p:spPr>
      </p:pic>
    </p:spTree>
    <p:extLst>
      <p:ext uri="{BB962C8B-B14F-4D97-AF65-F5344CB8AC3E}">
        <p14:creationId xmlns:p14="http://schemas.microsoft.com/office/powerpoint/2010/main" val="8566631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1679" t="26458" r="31530" b="64027"/>
          <a:stretch/>
        </p:blipFill>
        <p:spPr>
          <a:xfrm>
            <a:off x="559558" y="204715"/>
            <a:ext cx="8137678" cy="1323833"/>
          </a:xfrm>
          <a:prstGeom prst="rect">
            <a:avLst/>
          </a:prstGeom>
        </p:spPr>
      </p:pic>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28297" y="1528548"/>
            <a:ext cx="6018663" cy="5023450"/>
          </a:xfrm>
          <a:prstGeom prst="rect">
            <a:avLst/>
          </a:prstGeom>
        </p:spPr>
      </p:pic>
    </p:spTree>
    <p:extLst>
      <p:ext uri="{BB962C8B-B14F-4D97-AF65-F5344CB8AC3E}">
        <p14:creationId xmlns:p14="http://schemas.microsoft.com/office/powerpoint/2010/main" val="4236907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8619" t="43948" r="36567" b="10296"/>
          <a:stretch/>
        </p:blipFill>
        <p:spPr>
          <a:xfrm>
            <a:off x="218364" y="95533"/>
            <a:ext cx="6400800" cy="6730103"/>
          </a:xfrm>
          <a:prstGeom prst="rect">
            <a:avLst/>
          </a:prstGeom>
        </p:spPr>
      </p:pic>
    </p:spTree>
    <p:extLst>
      <p:ext uri="{BB962C8B-B14F-4D97-AF65-F5344CB8AC3E}">
        <p14:creationId xmlns:p14="http://schemas.microsoft.com/office/powerpoint/2010/main" val="25659328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0149" t="49265" r="26269" b="17433"/>
          <a:stretch/>
        </p:blipFill>
        <p:spPr>
          <a:xfrm>
            <a:off x="327546" y="204717"/>
            <a:ext cx="8038532" cy="6377236"/>
          </a:xfrm>
          <a:prstGeom prst="rect">
            <a:avLst/>
          </a:prstGeom>
        </p:spPr>
      </p:pic>
    </p:spTree>
    <p:extLst>
      <p:ext uri="{BB962C8B-B14F-4D97-AF65-F5344CB8AC3E}">
        <p14:creationId xmlns:p14="http://schemas.microsoft.com/office/powerpoint/2010/main" val="12080112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0164" y="983718"/>
            <a:ext cx="4717999" cy="5827812"/>
          </a:xfrm>
          <a:prstGeom prst="rect">
            <a:avLst/>
          </a:prstGeom>
        </p:spPr>
      </p:pic>
      <p:pic>
        <p:nvPicPr>
          <p:cNvPr id="6" name="Picture 5"/>
          <p:cNvPicPr>
            <a:picLocks noChangeAspect="1"/>
          </p:cNvPicPr>
          <p:nvPr/>
        </p:nvPicPr>
        <p:blipFill>
          <a:blip r:embed="rId3"/>
          <a:stretch>
            <a:fillRect/>
          </a:stretch>
        </p:blipFill>
        <p:spPr>
          <a:xfrm>
            <a:off x="4156753" y="2912036"/>
            <a:ext cx="4832653" cy="3124200"/>
          </a:xfrm>
          <a:prstGeom prst="rect">
            <a:avLst/>
          </a:prstGeom>
        </p:spPr>
      </p:pic>
      <p:sp>
        <p:nvSpPr>
          <p:cNvPr id="9" name="Title 1"/>
          <p:cNvSpPr>
            <a:spLocks noGrp="1"/>
          </p:cNvSpPr>
          <p:nvPr>
            <p:ph type="title"/>
          </p:nvPr>
        </p:nvSpPr>
        <p:spPr>
          <a:xfrm>
            <a:off x="306564" y="-87321"/>
            <a:ext cx="8554594" cy="1143000"/>
          </a:xfrm>
        </p:spPr>
        <p:txBody>
          <a:bodyPr>
            <a:noAutofit/>
          </a:bodyPr>
          <a:lstStyle/>
          <a:p>
            <a:r>
              <a:rPr lang="en-US" sz="3600" dirty="0" smtClean="0">
                <a:solidFill>
                  <a:srgbClr val="008000"/>
                </a:solidFill>
                <a:latin typeface="Arial"/>
                <a:cs typeface="Arial"/>
              </a:rPr>
              <a:t>Instantaneous Rate </a:t>
            </a:r>
            <a:endParaRPr lang="en-US" sz="3600" dirty="0">
              <a:solidFill>
                <a:srgbClr val="008000"/>
              </a:solidFill>
              <a:latin typeface="Arial"/>
              <a:cs typeface="Arial"/>
            </a:endParaRPr>
          </a:p>
        </p:txBody>
      </p:sp>
    </p:spTree>
    <p:extLst>
      <p:ext uri="{BB962C8B-B14F-4D97-AF65-F5344CB8AC3E}">
        <p14:creationId xmlns:p14="http://schemas.microsoft.com/office/powerpoint/2010/main" val="42729369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564" y="-87321"/>
            <a:ext cx="8554594" cy="1143000"/>
          </a:xfrm>
        </p:spPr>
        <p:txBody>
          <a:bodyPr>
            <a:noAutofit/>
          </a:bodyPr>
          <a:lstStyle/>
          <a:p>
            <a:r>
              <a:rPr lang="en-US" sz="3600" dirty="0" smtClean="0">
                <a:solidFill>
                  <a:srgbClr val="008000"/>
                </a:solidFill>
                <a:latin typeface="Arial"/>
                <a:cs typeface="Arial"/>
              </a:rPr>
              <a:t>Average Rate </a:t>
            </a:r>
            <a:endParaRPr lang="en-US" sz="3600" dirty="0">
              <a:solidFill>
                <a:srgbClr val="008000"/>
              </a:solidFill>
              <a:latin typeface="Arial"/>
              <a:cs typeface="Arial"/>
            </a:endParaRPr>
          </a:p>
        </p:txBody>
      </p:sp>
      <p:pic>
        <p:nvPicPr>
          <p:cNvPr id="3" name="Picture 2"/>
          <p:cNvPicPr>
            <a:picLocks noChangeAspect="1"/>
          </p:cNvPicPr>
          <p:nvPr/>
        </p:nvPicPr>
        <p:blipFill>
          <a:blip r:embed="rId2"/>
          <a:stretch>
            <a:fillRect/>
          </a:stretch>
        </p:blipFill>
        <p:spPr>
          <a:xfrm>
            <a:off x="81769" y="912004"/>
            <a:ext cx="6733172" cy="5945996"/>
          </a:xfrm>
          <a:prstGeom prst="rect">
            <a:avLst/>
          </a:prstGeom>
        </p:spPr>
      </p:pic>
      <p:pic>
        <p:nvPicPr>
          <p:cNvPr id="5" name="Picture 4"/>
          <p:cNvPicPr>
            <a:picLocks noChangeAspect="1"/>
          </p:cNvPicPr>
          <p:nvPr/>
        </p:nvPicPr>
        <p:blipFill>
          <a:blip r:embed="rId3"/>
          <a:stretch>
            <a:fillRect/>
          </a:stretch>
        </p:blipFill>
        <p:spPr>
          <a:xfrm>
            <a:off x="4548408" y="3328375"/>
            <a:ext cx="4533101" cy="3306680"/>
          </a:xfrm>
          <a:prstGeom prst="rect">
            <a:avLst/>
          </a:prstGeom>
        </p:spPr>
      </p:pic>
    </p:spTree>
    <p:extLst>
      <p:ext uri="{BB962C8B-B14F-4D97-AF65-F5344CB8AC3E}">
        <p14:creationId xmlns:p14="http://schemas.microsoft.com/office/powerpoint/2010/main" val="204611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11121" y="210817"/>
            <a:ext cx="7344191" cy="646331"/>
          </a:xfrm>
          <a:prstGeom prst="rect">
            <a:avLst/>
          </a:prstGeom>
        </p:spPr>
        <p:txBody>
          <a:bodyPr wrap="square">
            <a:spAutoFit/>
          </a:bodyPr>
          <a:lstStyle/>
          <a:p>
            <a:pPr algn="ctr"/>
            <a:r>
              <a:rPr lang="en-US" sz="3600" dirty="0" smtClean="0">
                <a:solidFill>
                  <a:srgbClr val="008000"/>
                </a:solidFill>
                <a:latin typeface="Arial"/>
                <a:cs typeface="Arial"/>
              </a:rPr>
              <a:t>Rate of Decomposition</a:t>
            </a:r>
            <a:endParaRPr lang="en-US" sz="3600" dirty="0">
              <a:solidFill>
                <a:srgbClr val="008000"/>
              </a:solidFill>
              <a:latin typeface="Arial"/>
              <a:cs typeface="Arial"/>
            </a:endParaRPr>
          </a:p>
        </p:txBody>
      </p:sp>
      <p:pic>
        <p:nvPicPr>
          <p:cNvPr id="4" name="Picture 3"/>
          <p:cNvPicPr>
            <a:picLocks noChangeAspect="1"/>
          </p:cNvPicPr>
          <p:nvPr/>
        </p:nvPicPr>
        <p:blipFill>
          <a:blip r:embed="rId2"/>
          <a:stretch>
            <a:fillRect/>
          </a:stretch>
        </p:blipFill>
        <p:spPr>
          <a:xfrm>
            <a:off x="1263324" y="3805736"/>
            <a:ext cx="5885815" cy="784225"/>
          </a:xfrm>
          <a:prstGeom prst="rect">
            <a:avLst/>
          </a:prstGeom>
        </p:spPr>
      </p:pic>
      <p:pic>
        <p:nvPicPr>
          <p:cNvPr id="5" name="Picture 4"/>
          <p:cNvPicPr>
            <a:picLocks noChangeAspect="1"/>
          </p:cNvPicPr>
          <p:nvPr/>
        </p:nvPicPr>
        <p:blipFill>
          <a:blip r:embed="rId3"/>
          <a:stretch>
            <a:fillRect/>
          </a:stretch>
        </p:blipFill>
        <p:spPr>
          <a:xfrm>
            <a:off x="354154" y="4853087"/>
            <a:ext cx="8089900" cy="1791335"/>
          </a:xfrm>
          <a:prstGeom prst="rect">
            <a:avLst/>
          </a:prstGeom>
        </p:spPr>
      </p:pic>
      <p:sp>
        <p:nvSpPr>
          <p:cNvPr id="6" name="Rectangle 5"/>
          <p:cNvSpPr/>
          <p:nvPr/>
        </p:nvSpPr>
        <p:spPr>
          <a:xfrm>
            <a:off x="232326" y="1198079"/>
            <a:ext cx="8642561" cy="2518638"/>
          </a:xfrm>
          <a:prstGeom prst="rect">
            <a:avLst/>
          </a:prstGeom>
        </p:spPr>
        <p:txBody>
          <a:bodyPr wrap="square">
            <a:spAutoFit/>
          </a:bodyPr>
          <a:lstStyle/>
          <a:p>
            <a:pPr>
              <a:lnSpc>
                <a:spcPct val="120000"/>
              </a:lnSpc>
            </a:pPr>
            <a:r>
              <a:rPr lang="en-US" sz="2200" dirty="0">
                <a:latin typeface="Arial"/>
                <a:cs typeface="Arial"/>
              </a:rPr>
              <a:t>T</a:t>
            </a:r>
            <a:r>
              <a:rPr lang="en-US" sz="2200" dirty="0" smtClean="0">
                <a:latin typeface="Arial"/>
                <a:cs typeface="Arial"/>
              </a:rPr>
              <a:t>he </a:t>
            </a:r>
            <a:r>
              <a:rPr lang="en-US" sz="2200" dirty="0">
                <a:latin typeface="Arial"/>
                <a:cs typeface="Arial"/>
              </a:rPr>
              <a:t>amounts of products and reactants are related by stoichiometry, </a:t>
            </a:r>
            <a:r>
              <a:rPr lang="en-US" sz="2200" dirty="0" smtClean="0">
                <a:latin typeface="Arial"/>
                <a:cs typeface="Arial"/>
              </a:rPr>
              <a:t>so any substance </a:t>
            </a:r>
            <a:r>
              <a:rPr lang="en-US" sz="2200" dirty="0">
                <a:latin typeface="Arial"/>
                <a:cs typeface="Arial"/>
              </a:rPr>
              <a:t>in the reaction can be used to express the rate of reaction. In the case </a:t>
            </a:r>
            <a:r>
              <a:rPr lang="en-US" sz="2200" dirty="0" smtClean="0">
                <a:latin typeface="Arial"/>
                <a:cs typeface="Arial"/>
              </a:rPr>
              <a:t>of the </a:t>
            </a:r>
            <a:r>
              <a:rPr lang="en-US" sz="2200" dirty="0">
                <a:latin typeface="Arial"/>
                <a:cs typeface="Arial"/>
              </a:rPr>
              <a:t>decomposition of N</a:t>
            </a:r>
            <a:r>
              <a:rPr lang="en-US" sz="2200" baseline="-25000" dirty="0">
                <a:latin typeface="Arial"/>
                <a:cs typeface="Arial"/>
              </a:rPr>
              <a:t>2</a:t>
            </a:r>
            <a:r>
              <a:rPr lang="en-US" sz="2200" dirty="0">
                <a:latin typeface="Arial"/>
                <a:cs typeface="Arial"/>
              </a:rPr>
              <a:t>O</a:t>
            </a:r>
            <a:r>
              <a:rPr lang="en-US" sz="2200" baseline="-25000" dirty="0">
                <a:latin typeface="Arial"/>
                <a:cs typeface="Arial"/>
              </a:rPr>
              <a:t>5</a:t>
            </a:r>
            <a:r>
              <a:rPr lang="en-US" sz="2200" dirty="0">
                <a:latin typeface="Arial"/>
                <a:cs typeface="Arial"/>
              </a:rPr>
              <a:t> to NO</a:t>
            </a:r>
            <a:r>
              <a:rPr lang="en-US" sz="2200" baseline="-25000" dirty="0">
                <a:latin typeface="Arial"/>
                <a:cs typeface="Arial"/>
              </a:rPr>
              <a:t>2</a:t>
            </a:r>
            <a:r>
              <a:rPr lang="en-US" sz="2200" dirty="0">
                <a:latin typeface="Arial"/>
                <a:cs typeface="Arial"/>
              </a:rPr>
              <a:t> and O</a:t>
            </a:r>
            <a:r>
              <a:rPr lang="en-US" sz="2200" baseline="-25000" dirty="0">
                <a:latin typeface="Arial"/>
                <a:cs typeface="Arial"/>
              </a:rPr>
              <a:t>2</a:t>
            </a:r>
            <a:r>
              <a:rPr lang="en-US" sz="2200" dirty="0" smtClean="0">
                <a:latin typeface="Arial"/>
                <a:cs typeface="Arial"/>
              </a:rPr>
              <a:t>, the </a:t>
            </a:r>
            <a:r>
              <a:rPr lang="en-US" sz="2200" dirty="0">
                <a:latin typeface="Arial"/>
                <a:cs typeface="Arial"/>
              </a:rPr>
              <a:t>rate </a:t>
            </a:r>
            <a:r>
              <a:rPr lang="en-US" sz="2200" dirty="0" smtClean="0">
                <a:latin typeface="Arial"/>
                <a:cs typeface="Arial"/>
              </a:rPr>
              <a:t>is expressed in </a:t>
            </a:r>
            <a:r>
              <a:rPr lang="en-US" sz="2200" dirty="0">
                <a:latin typeface="Arial"/>
                <a:cs typeface="Arial"/>
              </a:rPr>
              <a:t>terms of the rate </a:t>
            </a:r>
            <a:r>
              <a:rPr lang="en-US" sz="2200" dirty="0" smtClean="0">
                <a:latin typeface="Arial"/>
                <a:cs typeface="Arial"/>
              </a:rPr>
              <a:t>of formation </a:t>
            </a:r>
            <a:r>
              <a:rPr lang="en-US" sz="2200" dirty="0">
                <a:latin typeface="Arial"/>
                <a:cs typeface="Arial"/>
              </a:rPr>
              <a:t>of oxygen, </a:t>
            </a:r>
            <a:r>
              <a:rPr lang="en-US" sz="2200" dirty="0" err="1" smtClean="0">
                <a:latin typeface="Arial"/>
                <a:cs typeface="Arial"/>
              </a:rPr>
              <a:t>Δ</a:t>
            </a:r>
            <a:r>
              <a:rPr lang="en-US" sz="2200" dirty="0" smtClean="0">
                <a:latin typeface="Arial"/>
                <a:cs typeface="Arial"/>
              </a:rPr>
              <a:t>[</a:t>
            </a:r>
            <a:r>
              <a:rPr lang="en-US" sz="2200" dirty="0">
                <a:latin typeface="Arial"/>
                <a:cs typeface="Arial"/>
              </a:rPr>
              <a:t>O</a:t>
            </a:r>
            <a:r>
              <a:rPr lang="en-US" sz="2200" baseline="-25000" dirty="0">
                <a:latin typeface="Arial"/>
                <a:cs typeface="Arial"/>
              </a:rPr>
              <a:t>2</a:t>
            </a:r>
            <a:r>
              <a:rPr lang="en-US" sz="2200" dirty="0">
                <a:latin typeface="Arial"/>
                <a:cs typeface="Arial"/>
              </a:rPr>
              <a:t>]</a:t>
            </a:r>
            <a:r>
              <a:rPr lang="en-US" sz="2200" dirty="0" smtClean="0">
                <a:latin typeface="Arial"/>
                <a:cs typeface="Arial"/>
              </a:rPr>
              <a:t>/</a:t>
            </a:r>
            <a:r>
              <a:rPr lang="en-US" sz="2200" dirty="0" err="1" smtClean="0">
                <a:latin typeface="Arial"/>
                <a:cs typeface="Arial"/>
              </a:rPr>
              <a:t>Δ</a:t>
            </a:r>
            <a:r>
              <a:rPr lang="en-US" sz="2200" i="1" dirty="0" err="1" smtClean="0">
                <a:latin typeface="Arial"/>
                <a:cs typeface="Arial"/>
              </a:rPr>
              <a:t>t</a:t>
            </a:r>
            <a:r>
              <a:rPr lang="en-US" sz="2200" dirty="0">
                <a:latin typeface="Arial"/>
                <a:cs typeface="Arial"/>
              </a:rPr>
              <a:t>. However, </a:t>
            </a:r>
            <a:r>
              <a:rPr lang="en-US" sz="2200" dirty="0" smtClean="0">
                <a:latin typeface="Arial"/>
                <a:cs typeface="Arial"/>
              </a:rPr>
              <a:t>it can </a:t>
            </a:r>
            <a:r>
              <a:rPr lang="en-US" sz="2200" dirty="0">
                <a:latin typeface="Arial"/>
                <a:cs typeface="Arial"/>
              </a:rPr>
              <a:t>also </a:t>
            </a:r>
            <a:r>
              <a:rPr lang="en-US" sz="2200" dirty="0" smtClean="0">
                <a:latin typeface="Arial"/>
                <a:cs typeface="Arial"/>
              </a:rPr>
              <a:t>be expressed </a:t>
            </a:r>
            <a:r>
              <a:rPr lang="en-US" sz="2200" dirty="0">
                <a:latin typeface="Arial"/>
                <a:cs typeface="Arial"/>
              </a:rPr>
              <a:t>in terms of the </a:t>
            </a:r>
            <a:r>
              <a:rPr lang="en-US" sz="2200" dirty="0" smtClean="0">
                <a:latin typeface="Arial"/>
                <a:cs typeface="Arial"/>
              </a:rPr>
              <a:t>rate of </a:t>
            </a:r>
            <a:r>
              <a:rPr lang="en-US" sz="2200" dirty="0">
                <a:latin typeface="Arial"/>
                <a:cs typeface="Arial"/>
              </a:rPr>
              <a:t>decomposition of N</a:t>
            </a:r>
            <a:r>
              <a:rPr lang="en-US" sz="2200" baseline="-25000" dirty="0">
                <a:latin typeface="Arial"/>
                <a:cs typeface="Arial"/>
              </a:rPr>
              <a:t>2</a:t>
            </a:r>
            <a:r>
              <a:rPr lang="en-US" sz="2200" dirty="0">
                <a:latin typeface="Arial"/>
                <a:cs typeface="Arial"/>
              </a:rPr>
              <a:t>O</a:t>
            </a:r>
            <a:r>
              <a:rPr lang="en-US" sz="2200" baseline="-25000" dirty="0">
                <a:latin typeface="Arial"/>
                <a:cs typeface="Arial"/>
              </a:rPr>
              <a:t>5</a:t>
            </a:r>
            <a:r>
              <a:rPr lang="en-US" sz="2200" dirty="0">
                <a:latin typeface="Arial"/>
                <a:cs typeface="Arial"/>
              </a:rPr>
              <a:t>.</a:t>
            </a:r>
          </a:p>
        </p:txBody>
      </p:sp>
    </p:spTree>
    <p:extLst>
      <p:ext uri="{BB962C8B-B14F-4D97-AF65-F5344CB8AC3E}">
        <p14:creationId xmlns:p14="http://schemas.microsoft.com/office/powerpoint/2010/main" val="39189572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76085"/>
            <a:ext cx="9144000" cy="1271427"/>
          </a:xfrm>
          <a:prstGeom prst="rect">
            <a:avLst/>
          </a:prstGeom>
        </p:spPr>
      </p:pic>
      <p:pic>
        <p:nvPicPr>
          <p:cNvPr id="5" name="Picture 4"/>
          <p:cNvPicPr>
            <a:picLocks noChangeAspect="1"/>
          </p:cNvPicPr>
          <p:nvPr/>
        </p:nvPicPr>
        <p:blipFill>
          <a:blip r:embed="rId3"/>
          <a:stretch>
            <a:fillRect/>
          </a:stretch>
        </p:blipFill>
        <p:spPr>
          <a:xfrm>
            <a:off x="0" y="2407137"/>
            <a:ext cx="9144000" cy="4280473"/>
          </a:xfrm>
          <a:prstGeom prst="rect">
            <a:avLst/>
          </a:prstGeom>
        </p:spPr>
      </p:pic>
    </p:spTree>
    <p:extLst>
      <p:ext uri="{BB962C8B-B14F-4D97-AF65-F5344CB8AC3E}">
        <p14:creationId xmlns:p14="http://schemas.microsoft.com/office/powerpoint/2010/main" val="23840809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21203"/>
            <a:ext cx="9144000" cy="2635729"/>
          </a:xfrm>
          <a:prstGeom prst="rect">
            <a:avLst/>
          </a:prstGeom>
        </p:spPr>
      </p:pic>
      <p:pic>
        <p:nvPicPr>
          <p:cNvPr id="5" name="Picture 4"/>
          <p:cNvPicPr>
            <a:picLocks noChangeAspect="1"/>
          </p:cNvPicPr>
          <p:nvPr/>
        </p:nvPicPr>
        <p:blipFill>
          <a:blip r:embed="rId3"/>
          <a:stretch>
            <a:fillRect/>
          </a:stretch>
        </p:blipFill>
        <p:spPr>
          <a:xfrm>
            <a:off x="0" y="3629542"/>
            <a:ext cx="9144000" cy="2099511"/>
          </a:xfrm>
          <a:prstGeom prst="rect">
            <a:avLst/>
          </a:prstGeom>
        </p:spPr>
      </p:pic>
    </p:spTree>
    <p:extLst>
      <p:ext uri="{BB962C8B-B14F-4D97-AF65-F5344CB8AC3E}">
        <p14:creationId xmlns:p14="http://schemas.microsoft.com/office/powerpoint/2010/main" val="19499166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32299" y="373470"/>
            <a:ext cx="7031762" cy="2900056"/>
          </a:xfrm>
          <a:prstGeom prst="rect">
            <a:avLst/>
          </a:prstGeom>
        </p:spPr>
      </p:pic>
      <p:pic>
        <p:nvPicPr>
          <p:cNvPr id="5" name="Picture 4"/>
          <p:cNvPicPr>
            <a:picLocks noChangeAspect="1"/>
          </p:cNvPicPr>
          <p:nvPr/>
        </p:nvPicPr>
        <p:blipFill>
          <a:blip r:embed="rId3"/>
          <a:stretch>
            <a:fillRect/>
          </a:stretch>
        </p:blipFill>
        <p:spPr>
          <a:xfrm>
            <a:off x="3748180" y="2945498"/>
            <a:ext cx="4925358" cy="3769793"/>
          </a:xfrm>
          <a:prstGeom prst="rect">
            <a:avLst/>
          </a:prstGeom>
        </p:spPr>
      </p:pic>
    </p:spTree>
    <p:extLst>
      <p:ext uri="{BB962C8B-B14F-4D97-AF65-F5344CB8AC3E}">
        <p14:creationId xmlns:p14="http://schemas.microsoft.com/office/powerpoint/2010/main" val="37034000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11791</TotalTime>
  <Words>974</Words>
  <Application>Microsoft Office PowerPoint</Application>
  <PresentationFormat>On-screen Show (4:3)</PresentationFormat>
  <Paragraphs>126</Paragraphs>
  <Slides>36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Cambria Math</vt:lpstr>
      <vt:lpstr>Lucida Sans Unicode</vt:lpstr>
      <vt:lpstr>Symbol</vt:lpstr>
      <vt:lpstr>Times New Roman</vt:lpstr>
      <vt:lpstr>Wingdings</vt:lpstr>
      <vt:lpstr>Office Theme</vt:lpstr>
      <vt:lpstr>Rates of Reaction </vt:lpstr>
      <vt:lpstr>PowerPoint Presentation</vt:lpstr>
      <vt:lpstr>Definition of Reaction Rate</vt:lpstr>
      <vt:lpstr>Instantaneous Rate </vt:lpstr>
      <vt:lpstr>Average Rate </vt:lpstr>
      <vt:lpstr>PowerPoint Presentation</vt:lpstr>
      <vt:lpstr>PowerPoint Presentation</vt:lpstr>
      <vt:lpstr>PowerPoint Presentation</vt:lpstr>
      <vt:lpstr>PowerPoint Presentation</vt:lpstr>
      <vt:lpstr>Dependence of Rate on Concentration</vt:lpstr>
      <vt:lpstr> Rate Constant</vt:lpstr>
      <vt:lpstr> Rate Constant</vt:lpstr>
      <vt:lpstr> Reaction Order</vt:lpstr>
      <vt:lpstr>PowerPoint Presentation</vt:lpstr>
      <vt:lpstr>Reaction Order</vt:lpstr>
      <vt:lpstr>Reaction Order</vt:lpstr>
      <vt:lpstr>Reaction Order</vt:lpstr>
      <vt:lpstr>PowerPoint Presentation</vt:lpstr>
      <vt:lpstr>Determining the Rate Law</vt:lpstr>
      <vt:lpstr>Initial Rate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Phase Rule &amp; Phase Diagram</dc:title>
  <dc:creator>Shafiul Azam</dc:creator>
  <cp:lastModifiedBy>Naysa</cp:lastModifiedBy>
  <cp:revision>78</cp:revision>
  <dcterms:created xsi:type="dcterms:W3CDTF">2014-10-24T05:56:10Z</dcterms:created>
  <dcterms:modified xsi:type="dcterms:W3CDTF">2017-07-17T17:41:04Z</dcterms:modified>
</cp:coreProperties>
</file>